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5" r:id="rId2"/>
    <p:sldId id="299" r:id="rId3"/>
    <p:sldId id="300" r:id="rId4"/>
    <p:sldId id="301" r:id="rId5"/>
    <p:sldId id="302" r:id="rId6"/>
    <p:sldId id="303" r:id="rId7"/>
    <p:sldId id="304" r:id="rId8"/>
    <p:sldId id="316" r:id="rId9"/>
    <p:sldId id="313" r:id="rId10"/>
    <p:sldId id="314" r:id="rId11"/>
    <p:sldId id="307" r:id="rId12"/>
    <p:sldId id="308" r:id="rId13"/>
    <p:sldId id="309" r:id="rId14"/>
    <p:sldId id="310" r:id="rId15"/>
    <p:sldId id="311" r:id="rId16"/>
    <p:sldId id="312" r:id="rId1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1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8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EFC6818-B04D-4EF3-AC15-53AA2A62FA54}" type="datetime1">
              <a:rPr lang="nb-NO"/>
              <a:pPr lvl="0"/>
              <a:t>06.08.2015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ssholder for nota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3235A9F-3C25-42AA-BED4-A14CE4F0DFA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013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2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E98070-2AE8-475F-92CB-78B7EE733A93}" type="datetime1">
              <a:rPr lang="nb-NO"/>
              <a:pPr lvl="0"/>
              <a:t>06.08.2015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4DA42D-87DF-4E47-89B7-C0D9E2321E8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519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E6655C-EEAB-437A-974C-9D1B1FCBB1FE}" type="datetime1">
              <a:rPr lang="nb-NO"/>
              <a:pPr lvl="0"/>
              <a:t>06.08.2015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964B62-FD76-4F41-9D15-4C54F650388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82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4FB89C-1FDC-4A7F-8A38-D8D876C32C38}" type="datetime1">
              <a:rPr lang="nb-NO"/>
              <a:pPr lvl="0"/>
              <a:t>06.08.2015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1288B6-375A-4F37-BCAE-A4027A1C3B6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41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61074C-8277-48C5-B235-35EEC62576B4}" type="datetime1">
              <a:rPr lang="nb-NO"/>
              <a:pPr lvl="0"/>
              <a:t>06.08.2015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69E537-0B83-4779-B75A-000D6C01CB9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92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 txBox="1">
            <a:spLocks noGrp="1"/>
          </p:cNvSpPr>
          <p:nvPr>
            <p:ph type="title"/>
          </p:nvPr>
        </p:nvSpPr>
        <p:spPr/>
        <p:txBody>
          <a:bodyPr lIns="91421" tIns="91421" rIns="91421" bIns="91421" anchor="b" anchorCtr="0"/>
          <a:lstStyle>
            <a:lvl1pPr algn="l">
              <a:defRPr>
                <a:solidFill>
                  <a:srgbClr val="000000"/>
                </a:solidFill>
                <a:latin typeface="Calibri"/>
                <a:ea typeface="Arial"/>
                <a:cs typeface="Arial"/>
              </a:defRPr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69"/>
          </a:xfrm>
        </p:spPr>
        <p:txBody>
          <a:bodyPr lIns="91421" tIns="91421" rIns="91421" bIns="91421"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029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E6DE22-ABC2-48B5-A3EF-D67725F25A17}" type="datetime1">
              <a:rPr lang="nb-NO"/>
              <a:pPr lvl="0"/>
              <a:t>06.08.2015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0B8292-7707-4462-8D16-0741A08A07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953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6F34AD-377A-4FA8-BCA7-FB0D8DCF4B68}" type="datetime1">
              <a:rPr lang="nb-NO"/>
              <a:pPr lvl="0"/>
              <a:t>06.08.2015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9C0CF1-CA5A-43F3-9C24-B703BE00E3FB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56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cap="all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3D12E5-790A-40D7-9DAC-548C3DB8D7C9}" type="datetime1">
              <a:rPr lang="nb-NO"/>
              <a:pPr lvl="0"/>
              <a:t>06.08.2015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6903A5-4091-4E1D-B5B0-911427ABCBCF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013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638E8D-844B-4F31-B615-B0E36EFC0EA7}" type="datetime1">
              <a:rPr lang="nb-NO"/>
              <a:pPr lvl="0"/>
              <a:t>06.08.2015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FC9B50-C70C-4545-8418-504EBE6BFE1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37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1AFC7F-DB7F-49A2-8ABA-AED38B86B3DE}" type="datetime1">
              <a:rPr lang="nb-NO"/>
              <a:pPr lvl="0"/>
              <a:t>06.08.2015</a:t>
            </a:fld>
            <a:endParaRPr lang="nb-NO"/>
          </a:p>
        </p:txBody>
      </p:sp>
      <p:sp>
        <p:nvSpPr>
          <p:cNvPr id="8" name="Plassholder for bunntekst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lysbilde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8E432A-DE51-4C98-8948-A3D78982BD0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593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4B84B2-4FB8-46AC-8AD8-777F2DEA9560}" type="datetime1">
              <a:rPr lang="nb-NO"/>
              <a:pPr lvl="0"/>
              <a:t>06.08.2015</a:t>
            </a:fld>
            <a:endParaRPr lang="nb-NO"/>
          </a:p>
        </p:txBody>
      </p:sp>
      <p:sp>
        <p:nvSpPr>
          <p:cNvPr id="4" name="Plassholder for bunntekst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lysbilde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3528D2-95A5-4D7B-A4F5-BC46DAD38A4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4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032423-EBC0-49D7-943F-53661D8AE581}" type="datetime1">
              <a:rPr lang="nb-NO"/>
              <a:pPr lvl="0"/>
              <a:t>06.08.2015</a:t>
            </a:fld>
            <a:endParaRPr lang="nb-NO"/>
          </a:p>
        </p:txBody>
      </p:sp>
      <p:sp>
        <p:nvSpPr>
          <p:cNvPr id="3" name="Plassholder for bunntekst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older for lysbilde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55B88B-3052-401C-9B4F-B851306205C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63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E2023D52-BDA7-40E0-993D-5423A85011DB}" type="datetime1">
              <a:rPr lang="nb-NO"/>
              <a:pPr lvl="0"/>
              <a:t>06.08.2015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DECCAABD-BC71-40F6-8D3C-B5205DD38D56}" type="slidenum"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b-NO" sz="3600" b="1" i="0" u="none" strike="noStrike" kern="1200" cap="none" spc="0" baseline="0">
          <a:solidFill>
            <a:srgbClr val="404040"/>
          </a:solidFill>
          <a:uFillTx/>
          <a:latin typeface="Calibri" pitchFamily="34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nb-NO" sz="3200" b="0" i="0" u="none" strike="noStrike" kern="1200" cap="none" spc="0" baseline="0">
          <a:solidFill>
            <a:srgbClr val="404040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nb-NO" sz="2800" b="0" i="0" u="none" strike="noStrike" kern="1200" cap="none" spc="0" baseline="0">
          <a:solidFill>
            <a:srgbClr val="40404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nb-NO" sz="2400" b="0" i="0" u="none" strike="noStrike" kern="1200" cap="none" spc="0" baseline="0">
          <a:solidFill>
            <a:srgbClr val="40404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smtClean="0"/>
              <a:t>Kapittel 1</a:t>
            </a:r>
            <a:endParaRPr lang="nb-NO" sz="2400" dirty="0"/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9" b="25049"/>
          <a:stretch>
            <a:fillRect/>
          </a:stretch>
        </p:blipFill>
        <p:spPr/>
      </p:pic>
      <p:sp>
        <p:nvSpPr>
          <p:cNvPr id="4" name="Plassholder for tekst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nb-NO" dirty="0" smtClean="0"/>
              <a:t>Retorikk og muntlig kommunikasjon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3545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Retoriske begreper: logos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Elementer i teksten som bidrar til å overbevise mottakeren.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Ulike faktorer som påvirker patos</a:t>
            </a:r>
            <a:endParaRPr lang="nb-NO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(Åpen) argumentasjon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Informativ språkbruk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Resonnementer, fakta.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”Teksten hadde sterk logosappell takket være de mange godt underbyggede argumentene, samt en overbevisende </a:t>
            </a:r>
            <a:r>
              <a:rPr lang="nb-NO" sz="2400" dirty="0" err="1" smtClean="0"/>
              <a:t>kildbruk</a:t>
            </a:r>
            <a:r>
              <a:rPr lang="nb-NO" sz="2400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78627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Den retoriske arbeidsprosessen</a:t>
            </a:r>
          </a:p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- fem faser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799"/>
            <a:ext cx="6704849" cy="379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Å finne – </a:t>
            </a:r>
            <a:r>
              <a:rPr lang="nb-NO" sz="2400" dirty="0" err="1" smtClean="0"/>
              <a:t>inventio</a:t>
            </a: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Å ordne – </a:t>
            </a:r>
            <a:r>
              <a:rPr lang="nb-NO" sz="2400" dirty="0" err="1" smtClean="0"/>
              <a:t>dispositio</a:t>
            </a: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Å formulere – </a:t>
            </a:r>
            <a:r>
              <a:rPr lang="nb-NO" sz="2400" dirty="0" err="1" smtClean="0"/>
              <a:t>elocutio</a:t>
            </a: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Å huske – </a:t>
            </a:r>
            <a:r>
              <a:rPr lang="nb-NO" sz="2400" dirty="0" err="1" smtClean="0"/>
              <a:t>memoria</a:t>
            </a: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Å framføre - </a:t>
            </a:r>
            <a:r>
              <a:rPr lang="nb-NO" sz="2400" dirty="0" err="1" smtClean="0"/>
              <a:t>actio</a:t>
            </a: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351" y="1995055"/>
            <a:ext cx="2983122" cy="210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8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Å finne - </a:t>
            </a:r>
            <a:r>
              <a:rPr lang="nb-NO" sz="4000" b="1" dirty="0" err="1" smtClean="0">
                <a:solidFill>
                  <a:schemeClr val="tx1"/>
                </a:solidFill>
                <a:latin typeface="Calibri" pitchFamily="34"/>
              </a:rPr>
              <a:t>inventio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Forstå oppgaven/formålet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Teksttype/sjanger?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Målgruppe/formål?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Spørsmål som skal besvares?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Påstander som skal vurderes?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Begreper/nøkkelord?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Hva kan du/hva må du finne ut?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Finne, vurdere og bruke kilder</a:t>
            </a:r>
          </a:p>
        </p:txBody>
      </p:sp>
    </p:spTree>
    <p:extLst>
      <p:ext uri="{BB962C8B-B14F-4D97-AF65-F5344CB8AC3E}">
        <p14:creationId xmlns:p14="http://schemas.microsoft.com/office/powerpoint/2010/main" val="368776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Å ordne - </a:t>
            </a:r>
            <a:r>
              <a:rPr lang="nb-NO" sz="4000" b="1" dirty="0" err="1" smtClean="0">
                <a:solidFill>
                  <a:schemeClr val="tx1"/>
                </a:solidFill>
                <a:latin typeface="Calibri" pitchFamily="34"/>
              </a:rPr>
              <a:t>dispositio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Planlegge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Strukturere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Lage disposisjon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Få oversikt, redigere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337305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Å formulere - </a:t>
            </a:r>
            <a:r>
              <a:rPr lang="nb-NO" sz="4000" b="1" dirty="0" err="1" smtClean="0">
                <a:solidFill>
                  <a:schemeClr val="tx1"/>
                </a:solidFill>
                <a:latin typeface="Calibri" pitchFamily="34"/>
              </a:rPr>
              <a:t>elocutio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Vurdere formålet og velge virkemidler og utforming ut fra det.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Formell/uformell?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Virkemidler?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Overholde/bryte sjangerforventninger?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211099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>
                <a:solidFill>
                  <a:schemeClr val="tx1"/>
                </a:solidFill>
                <a:latin typeface="Calibri" pitchFamily="34"/>
              </a:rPr>
              <a:t>Å huske - </a:t>
            </a:r>
            <a:r>
              <a:rPr lang="nb-NO" sz="4000" b="1" dirty="0" err="1">
                <a:solidFill>
                  <a:schemeClr val="tx1"/>
                </a:solidFill>
                <a:latin typeface="Calibri" pitchFamily="34"/>
              </a:rPr>
              <a:t>memoria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Forberedelse – øv godt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Kjenn stoffet ditt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Vis oversikt og kontroll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Styrk ditt etos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Bli tryggere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358148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>
                <a:solidFill>
                  <a:schemeClr val="tx1"/>
                </a:solidFill>
                <a:latin typeface="Calibri" pitchFamily="34"/>
              </a:rPr>
              <a:t>Å </a:t>
            </a: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framføre - </a:t>
            </a:r>
            <a:r>
              <a:rPr lang="nb-NO" sz="4000" b="1" dirty="0" err="1" smtClean="0">
                <a:solidFill>
                  <a:schemeClr val="tx1"/>
                </a:solidFill>
                <a:latin typeface="Calibri" pitchFamily="34"/>
              </a:rPr>
              <a:t>actio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Kroppsspråk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Volum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Klarhet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Uttale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Bruk av støtte (presentasjonsverktøy)</a:t>
            </a:r>
          </a:p>
        </p:txBody>
      </p:sp>
    </p:spTree>
    <p:extLst>
      <p:ext uri="{BB962C8B-B14F-4D97-AF65-F5344CB8AC3E}">
        <p14:creationId xmlns:p14="http://schemas.microsoft.com/office/powerpoint/2010/main" val="289265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Mål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K</a:t>
            </a:r>
            <a:r>
              <a:rPr lang="nb-NO" sz="2400" dirty="0" smtClean="0"/>
              <a:t>jenne til og bruke prinsipper og begreper fra retorikken i arbeidet med å planlegge og utforme muntlige og skriftlige tekster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P</a:t>
            </a:r>
            <a:r>
              <a:rPr lang="nb-NO" sz="2400" dirty="0" smtClean="0"/>
              <a:t>rodusere og framføre muntlige tekster</a:t>
            </a:r>
          </a:p>
        </p:txBody>
      </p:sp>
    </p:spTree>
    <p:extLst>
      <p:ext uri="{BB962C8B-B14F-4D97-AF65-F5344CB8AC3E}">
        <p14:creationId xmlns:p14="http://schemas.microsoft.com/office/powerpoint/2010/main" val="34486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Retorikk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i="1" dirty="0" err="1" smtClean="0"/>
              <a:t>Rhetor</a:t>
            </a:r>
            <a:r>
              <a:rPr lang="nb-NO" sz="2400" dirty="0" smtClean="0"/>
              <a:t>: taler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i="1" dirty="0" err="1" smtClean="0"/>
              <a:t>Techne</a:t>
            </a:r>
            <a:r>
              <a:rPr lang="nb-NO" sz="2400" dirty="0" smtClean="0"/>
              <a:t>: kunst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Retorikk = talekunst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Retorikk = hensiktsbestemt og virkningsfull kommunikasjon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Retorikk er metoder og virkemidler som hjelper oss å skape gode tekster selv, og vurdere andres tekster.</a:t>
            </a:r>
          </a:p>
        </p:txBody>
      </p:sp>
    </p:spTree>
    <p:extLst>
      <p:ext uri="{BB962C8B-B14F-4D97-AF65-F5344CB8AC3E}">
        <p14:creationId xmlns:p14="http://schemas.microsoft.com/office/powerpoint/2010/main" val="42030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Sentrale retoriske begreper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i="1" dirty="0" smtClean="0"/>
              <a:t>Kairos</a:t>
            </a:r>
            <a:r>
              <a:rPr lang="nb-NO" sz="2000" dirty="0" smtClean="0"/>
              <a:t>: konteksten/situasjonen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i="1" dirty="0" err="1" smtClean="0"/>
              <a:t>Aptum</a:t>
            </a:r>
            <a:r>
              <a:rPr lang="nb-NO" sz="2000" dirty="0" smtClean="0"/>
              <a:t>: det som </a:t>
            </a:r>
            <a:r>
              <a:rPr lang="nb-NO" sz="2000" dirty="0" smtClean="0"/>
              <a:t>passer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i="1" dirty="0" smtClean="0"/>
              <a:t>Etos</a:t>
            </a:r>
            <a:r>
              <a:rPr lang="nb-NO" sz="2000" dirty="0" smtClean="0"/>
              <a:t>: avsenderens troverdighet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i="1" dirty="0" smtClean="0"/>
              <a:t>Patos</a:t>
            </a:r>
            <a:r>
              <a:rPr lang="nb-NO" sz="2000" dirty="0" smtClean="0"/>
              <a:t>: mottakerens følelser</a:t>
            </a:r>
          </a:p>
          <a:p>
            <a:r>
              <a:rPr lang="nb-NO" sz="2000" dirty="0" smtClean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i="1" dirty="0" smtClean="0"/>
              <a:t>Logos</a:t>
            </a:r>
            <a:r>
              <a:rPr lang="nb-NO" sz="2000" dirty="0" smtClean="0"/>
              <a:t>: argumentenes holdbarhet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530" y="1714499"/>
            <a:ext cx="3395912" cy="22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Retoriske begreper: </a:t>
            </a:r>
            <a:r>
              <a:rPr lang="nb-NO" sz="4000" b="1" dirty="0" err="1" smtClean="0">
                <a:solidFill>
                  <a:schemeClr val="tx1"/>
                </a:solidFill>
                <a:latin typeface="Calibri" pitchFamily="34"/>
              </a:rPr>
              <a:t>kairos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Ulike faktorer som påvirker: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Tid/sted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Fysiske rammer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Mottakere/publikum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Motivasjon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Når vi vurderer tekstens </a:t>
            </a:r>
            <a:r>
              <a:rPr lang="nb-NO" sz="2400" dirty="0" err="1" smtClean="0"/>
              <a:t>kairos</a:t>
            </a:r>
            <a:r>
              <a:rPr lang="nb-NO" sz="2400" dirty="0" smtClean="0"/>
              <a:t>, ser vi på </a:t>
            </a:r>
            <a:r>
              <a:rPr lang="nb-NO" sz="2400" i="1" dirty="0" smtClean="0"/>
              <a:t>konteksten</a:t>
            </a:r>
            <a:r>
              <a:rPr lang="nb-NO" sz="2400" dirty="0" smtClean="0"/>
              <a:t> den står i, altså bakgrunnen for den eller rammene rundt 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”Tekstens </a:t>
            </a:r>
            <a:r>
              <a:rPr lang="nb-NO" sz="2400" dirty="0" err="1" smtClean="0"/>
              <a:t>kairos</a:t>
            </a:r>
            <a:r>
              <a:rPr lang="nb-NO" sz="2400" dirty="0" smtClean="0"/>
              <a:t> preges av at målgruppa er…” </a:t>
            </a:r>
          </a:p>
        </p:txBody>
      </p:sp>
    </p:spTree>
    <p:extLst>
      <p:ext uri="{BB962C8B-B14F-4D97-AF65-F5344CB8AC3E}">
        <p14:creationId xmlns:p14="http://schemas.microsoft.com/office/powerpoint/2010/main" val="177639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Retoriske begreper: </a:t>
            </a:r>
            <a:r>
              <a:rPr lang="nb-NO" sz="4000" b="1" dirty="0" err="1" smtClean="0">
                <a:solidFill>
                  <a:schemeClr val="tx1"/>
                </a:solidFill>
                <a:latin typeface="Calibri" pitchFamily="34"/>
              </a:rPr>
              <a:t>aptum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Handler om ”det som passer”, altså om språket, formen og virkemidlene er godt tilpasset tekstens formål og </a:t>
            </a:r>
            <a:r>
              <a:rPr lang="nb-NO" sz="2400" dirty="0" err="1" smtClean="0"/>
              <a:t>kairos</a:t>
            </a:r>
            <a:r>
              <a:rPr lang="nb-NO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I hvilken grad er det gjort valg som bidrar til å gjøre teksten vellykket?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Hvilke valg må/kan du gjøre for å nå målet med teksten du skriver?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Står formen og innholdet godt til hverandre?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96396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Retoriske begreper: etos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Elementer i teksten som bidrar til å underbygge avsenderens troverdighet.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36" y="2829129"/>
            <a:ext cx="4119996" cy="274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0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Retoriske begreper: etos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Ulike faktorer som påvirker etos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/>
              <a:t>Ytre faktorer (klær, utseende, holdning)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/>
              <a:t>Rolle/posisjon/tittel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/>
              <a:t>Språklige grep (argumentasjon, kildebruk)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/>
              <a:t>Faglig kunnskap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”Talerens etos ble styrket av at hun brukte et språk som viste fagkunnskap, men ikke skapte avstand med unødvendige faguttrykk.”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4227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Retoriske begreper: patos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Elementer i teksten som bidrar til å påvirke mottakerens følelser og engasjement.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Ulike faktorer som påvirker patos</a:t>
            </a:r>
            <a:endParaRPr lang="nb-NO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(Skjult) argumentasjon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Appellativ språkbruk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Språklige virkemidler som kontrast, overdrivelse og metafor.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”Teksten hadde sterk patosappell blant annet på grunn av den direkte appellen til mottakeren om å engasjere seg i saken.”</a:t>
            </a:r>
          </a:p>
        </p:txBody>
      </p:sp>
    </p:spTree>
    <p:extLst>
      <p:ext uri="{BB962C8B-B14F-4D97-AF65-F5344CB8AC3E}">
        <p14:creationId xmlns:p14="http://schemas.microsoft.com/office/powerpoint/2010/main" val="186187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tertekst_m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tekst vg3_mal" id="{A45AD77C-58F1-4BF0-A6E1-6EC2842BFEC3}" vid="{C8B7DE39-09A2-4AAC-B059-7760F14B4C0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intertekst vg3_mal</Template>
  <TotalTime>57</TotalTime>
  <Words>497</Words>
  <Application>Microsoft Office PowerPoint</Application>
  <PresentationFormat>Skjermfremvisning (4:3)</PresentationFormat>
  <Paragraphs>117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9" baseType="lpstr">
      <vt:lpstr>Arial</vt:lpstr>
      <vt:lpstr>Calibri</vt:lpstr>
      <vt:lpstr>Intertekst_mal</vt:lpstr>
      <vt:lpstr>Kapittel 1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Retoriske begreper: etos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Astrid Kleiveland</dc:creator>
  <cp:lastModifiedBy>Astrid Kleiveland</cp:lastModifiedBy>
  <cp:revision>8</cp:revision>
  <dcterms:created xsi:type="dcterms:W3CDTF">2015-06-30T06:50:50Z</dcterms:created>
  <dcterms:modified xsi:type="dcterms:W3CDTF">2015-08-06T11:03:02Z</dcterms:modified>
</cp:coreProperties>
</file>