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3" r:id="rId2"/>
    <p:sldId id="319" r:id="rId3"/>
    <p:sldId id="320" r:id="rId4"/>
    <p:sldId id="300" r:id="rId5"/>
    <p:sldId id="321"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3" name="Plassholder for dato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AEFC6818-B04D-4EF3-AC15-53AA2A62FA54}" type="datetime1">
              <a:rPr lang="nb-NO"/>
              <a:pPr lvl="0"/>
              <a:t>11.08.2015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Plassholder for notat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7" name="Plassholder for lysbildenumm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53235A9F-3C25-42AA-BED4-A14CE4F0DFAD}" type="slidenum">
              <a:t>‹#›</a:t>
            </a:fld>
            <a:endParaRPr lang="nb-NO"/>
          </a:p>
        </p:txBody>
      </p:sp>
    </p:spTree>
    <p:extLst>
      <p:ext uri="{BB962C8B-B14F-4D97-AF65-F5344CB8AC3E}">
        <p14:creationId xmlns:p14="http://schemas.microsoft.com/office/powerpoint/2010/main" val="245013189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1792288" y="4800600"/>
            <a:ext cx="5486400" cy="566735"/>
          </a:xfrm>
        </p:spPr>
        <p:txBody>
          <a:bodyPr anchor="b" anchorCtr="0"/>
          <a:lstStyle>
            <a:lvl1pPr algn="l">
              <a:defRPr/>
            </a:lvl1pPr>
          </a:lstStyle>
          <a:p>
            <a:pPr lvl="0"/>
            <a:r>
              <a:rPr lang="nb-NO" smtClean="0"/>
              <a:t>Klikk for å redigere tittelstil</a:t>
            </a:r>
            <a:endParaRPr lang="nb-NO"/>
          </a:p>
        </p:txBody>
      </p:sp>
      <p:sp>
        <p:nvSpPr>
          <p:cNvPr id="3" name="Plassholder for bilde 2"/>
          <p:cNvSpPr txBox="1">
            <a:spLocks noGrp="1"/>
          </p:cNvSpPr>
          <p:nvPr>
            <p:ph type="pic" idx="1"/>
          </p:nvPr>
        </p:nvSpPr>
        <p:spPr>
          <a:xfrm>
            <a:off x="1792288" y="612776"/>
            <a:ext cx="5486400" cy="4114800"/>
          </a:xfrm>
        </p:spPr>
        <p:txBody>
          <a:bodyPr/>
          <a:lstStyle>
            <a:lvl1pPr marL="0" indent="0">
              <a:buNone/>
              <a:defRPr/>
            </a:lvl1pPr>
          </a:lstStyle>
          <a:p>
            <a:pPr lvl="0"/>
            <a:r>
              <a:rPr lang="nb-NO" smtClean="0"/>
              <a:t>Klikk ikonet for å legge til et bilde</a:t>
            </a:r>
            <a:endParaRPr lang="nb-NO"/>
          </a:p>
        </p:txBody>
      </p:sp>
      <p:sp>
        <p:nvSpPr>
          <p:cNvPr id="4" name="Plassholder for tekst 3"/>
          <p:cNvSpPr txBox="1">
            <a:spLocks noGrp="1"/>
          </p:cNvSpPr>
          <p:nvPr>
            <p:ph type="body" idx="2"/>
          </p:nvPr>
        </p:nvSpPr>
        <p:spPr>
          <a:xfrm>
            <a:off x="1792288" y="5367335"/>
            <a:ext cx="5486400" cy="804864"/>
          </a:xfrm>
        </p:spPr>
        <p:txBody>
          <a:bodyPr/>
          <a:lstStyle>
            <a:lvl1pPr marL="0" indent="0">
              <a:spcBef>
                <a:spcPts val="300"/>
              </a:spcBef>
              <a:buNone/>
              <a:defRPr sz="2400"/>
            </a:lvl1pPr>
          </a:lstStyle>
          <a:p>
            <a:pPr lvl="0"/>
            <a:r>
              <a:rPr lang="nb-NO" smtClean="0"/>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fld id="{41E98070-2AE8-475F-92CB-78B7EE733A93}" type="datetime1">
              <a:rPr lang="nb-NO"/>
              <a:pPr lvl="0"/>
              <a:t>11.08.2015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B74DA42D-87DF-4E47-89B7-C0D9E2321E87}" type="slidenum">
              <a:t>‹#›</a:t>
            </a:fld>
            <a:endParaRPr lang="nb-NO"/>
          </a:p>
        </p:txBody>
      </p:sp>
    </p:spTree>
    <p:extLst>
      <p:ext uri="{BB962C8B-B14F-4D97-AF65-F5344CB8AC3E}">
        <p14:creationId xmlns:p14="http://schemas.microsoft.com/office/powerpoint/2010/main" val="165519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457200" y="273048"/>
            <a:ext cx="3008311" cy="1162046"/>
          </a:xfrm>
        </p:spPr>
        <p:txBody>
          <a:bodyPr anchor="b" anchorCtr="0"/>
          <a:lstStyle>
            <a:lvl1pPr algn="l">
              <a:defRPr sz="2000"/>
            </a:lvl1pPr>
          </a:lstStyle>
          <a:p>
            <a:pPr lvl="0"/>
            <a:r>
              <a:rPr lang="nb-NO" smtClean="0"/>
              <a:t>Klikk for å redigere tittelstil</a:t>
            </a:r>
            <a:endParaRPr lang="nb-NO"/>
          </a:p>
        </p:txBody>
      </p:sp>
      <p:sp>
        <p:nvSpPr>
          <p:cNvPr id="3" name="Plassholder for innhold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nb-NO" smtClean="0"/>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fld id="{E5E6655C-EEAB-437A-974C-9D1B1FCBB1FE}" type="datetime1">
              <a:rPr lang="nb-NO"/>
              <a:pPr lvl="0"/>
              <a:t>11.08.2015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95964B62-FD76-4F41-9D15-4C54F6503885}" type="slidenum">
              <a:t>‹#›</a:t>
            </a:fld>
            <a:endParaRPr lang="nb-NO"/>
          </a:p>
        </p:txBody>
      </p:sp>
    </p:spTree>
    <p:extLst>
      <p:ext uri="{BB962C8B-B14F-4D97-AF65-F5344CB8AC3E}">
        <p14:creationId xmlns:p14="http://schemas.microsoft.com/office/powerpoint/2010/main" val="196822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loddrett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BA4FB89C-1FDC-4A7F-8A38-D8D876C32C38}" type="datetime1">
              <a:rPr lang="nb-NO"/>
              <a:pPr lvl="0"/>
              <a:t>11.08.2015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D11288B6-375A-4F37-BCAE-A4027A1C3B6E}" type="slidenum">
              <a:t>‹#›</a:t>
            </a:fld>
            <a:endParaRPr lang="nb-NO"/>
          </a:p>
        </p:txBody>
      </p:sp>
    </p:spTree>
    <p:extLst>
      <p:ext uri="{BB962C8B-B14F-4D97-AF65-F5344CB8AC3E}">
        <p14:creationId xmlns:p14="http://schemas.microsoft.com/office/powerpoint/2010/main" val="351411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txBox="1">
            <a:spLocks noGrp="1"/>
          </p:cNvSpPr>
          <p:nvPr>
            <p:ph type="title" orient="vert"/>
          </p:nvPr>
        </p:nvSpPr>
        <p:spPr>
          <a:xfrm>
            <a:off x="6629400" y="274640"/>
            <a:ext cx="2057400" cy="5851529"/>
          </a:xfrm>
        </p:spPr>
        <p:txBody>
          <a:bodyPr vert="eaVert"/>
          <a:lstStyle>
            <a:lvl1pPr>
              <a:defRPr/>
            </a:lvl1pPr>
          </a:lstStyle>
          <a:p>
            <a:pPr lvl="0"/>
            <a:r>
              <a:rPr lang="nb-NO" smtClean="0"/>
              <a:t>Klikk for å redigere tittelstil</a:t>
            </a:r>
            <a:endParaRPr lang="nb-NO"/>
          </a:p>
        </p:txBody>
      </p:sp>
      <p:sp>
        <p:nvSpPr>
          <p:cNvPr id="3" name="Plassholder for loddrett tekst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1A61074C-8277-48C5-B235-35EEC62576B4}" type="datetime1">
              <a:rPr lang="nb-NO"/>
              <a:pPr lvl="0"/>
              <a:t>11.08.2015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AB69E537-0B83-4779-B75A-000D6C01CB99}" type="slidenum">
              <a:t>‹#›</a:t>
            </a:fld>
            <a:endParaRPr lang="nb-NO"/>
          </a:p>
        </p:txBody>
      </p:sp>
    </p:spTree>
    <p:extLst>
      <p:ext uri="{BB962C8B-B14F-4D97-AF65-F5344CB8AC3E}">
        <p14:creationId xmlns:p14="http://schemas.microsoft.com/office/powerpoint/2010/main" val="280927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x">
    <p:spTree>
      <p:nvGrpSpPr>
        <p:cNvPr id="1" name=""/>
        <p:cNvGrpSpPr/>
        <p:nvPr/>
      </p:nvGrpSpPr>
      <p:grpSpPr>
        <a:xfrm>
          <a:off x="0" y="0"/>
          <a:ext cx="0" cy="0"/>
          <a:chOff x="0" y="0"/>
          <a:chExt cx="0" cy="0"/>
        </a:xfrm>
      </p:grpSpPr>
      <p:sp>
        <p:nvSpPr>
          <p:cNvPr id="2" name="Shape 11"/>
          <p:cNvSpPr txBox="1">
            <a:spLocks noGrp="1"/>
          </p:cNvSpPr>
          <p:nvPr>
            <p:ph type="title"/>
          </p:nvPr>
        </p:nvSpPr>
        <p:spPr/>
        <p:txBody>
          <a:bodyPr lIns="91421" tIns="91421" rIns="91421" bIns="91421" anchor="b" anchorCtr="0"/>
          <a:lstStyle>
            <a:lvl1pPr algn="l">
              <a:defRPr>
                <a:solidFill>
                  <a:srgbClr val="000000"/>
                </a:solidFill>
                <a:latin typeface="Calibri"/>
                <a:ea typeface="Arial"/>
                <a:cs typeface="Arial"/>
              </a:defRPr>
            </a:lvl1pPr>
          </a:lstStyle>
          <a:p>
            <a:pPr lvl="0"/>
            <a:r>
              <a:rPr lang="nb-NO" smtClean="0"/>
              <a:t>Klikk for å redigere tittelstil</a:t>
            </a:r>
            <a:endParaRPr lang="nb-NO"/>
          </a:p>
        </p:txBody>
      </p:sp>
      <p:sp>
        <p:nvSpPr>
          <p:cNvPr id="3" name="Shape 12"/>
          <p:cNvSpPr txBox="1">
            <a:spLocks noGrp="1"/>
          </p:cNvSpPr>
          <p:nvPr>
            <p:ph type="body" idx="1"/>
          </p:nvPr>
        </p:nvSpPr>
        <p:spPr>
          <a:xfrm>
            <a:off x="457200" y="1600200"/>
            <a:ext cx="8229600" cy="4967569"/>
          </a:xfrm>
        </p:spPr>
        <p:txBody>
          <a:bodyPr lIns="91421" tIns="91421" rIns="91421" bIns="91421"/>
          <a:lstStyle>
            <a:lvl1pPr>
              <a:defRPr/>
            </a:lvl1pPr>
          </a:lstStyle>
          <a:p>
            <a:pPr lvl="0"/>
            <a:r>
              <a:rPr lang="nb-NO" smtClean="0"/>
              <a:t>Klikk for å redigere tekststiler i malen</a:t>
            </a:r>
          </a:p>
        </p:txBody>
      </p:sp>
    </p:spTree>
    <p:extLst>
      <p:ext uri="{BB962C8B-B14F-4D97-AF65-F5344CB8AC3E}">
        <p14:creationId xmlns:p14="http://schemas.microsoft.com/office/powerpoint/2010/main" val="350029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txBox="1">
            <a:spLocks noGrp="1"/>
          </p:cNvSpPr>
          <p:nvPr>
            <p:ph type="ctrTitle"/>
          </p:nvPr>
        </p:nvSpPr>
        <p:spPr>
          <a:xfrm>
            <a:off x="685800" y="2130423"/>
            <a:ext cx="7772400" cy="1470026"/>
          </a:xfrm>
        </p:spPr>
        <p:txBody>
          <a:bodyPr/>
          <a:lstStyle>
            <a:lvl1pPr>
              <a:defRPr/>
            </a:lvl1pPr>
          </a:lstStyle>
          <a:p>
            <a:pPr lvl="0"/>
            <a:r>
              <a:rPr lang="nb-NO" smtClean="0"/>
              <a:t>Klikk for å redigere tittelstil</a:t>
            </a:r>
            <a:endParaRPr lang="nb-NO"/>
          </a:p>
        </p:txBody>
      </p:sp>
      <p:sp>
        <p:nvSpPr>
          <p:cNvPr id="3" name="Undertittel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nb-NO" smtClean="0"/>
              <a:t>Klikk for å redigere undertittelstil i malen</a:t>
            </a:r>
            <a:endParaRPr lang="nb-NO"/>
          </a:p>
        </p:txBody>
      </p:sp>
      <p:sp>
        <p:nvSpPr>
          <p:cNvPr id="4" name="Plassholder for dato 3"/>
          <p:cNvSpPr txBox="1">
            <a:spLocks noGrp="1"/>
          </p:cNvSpPr>
          <p:nvPr>
            <p:ph type="dt" sz="half" idx="7"/>
          </p:nvPr>
        </p:nvSpPr>
        <p:spPr/>
        <p:txBody>
          <a:bodyPr/>
          <a:lstStyle>
            <a:lvl1pPr>
              <a:defRPr/>
            </a:lvl1pPr>
          </a:lstStyle>
          <a:p>
            <a:pPr lvl="0"/>
            <a:fld id="{D4E6DE22-ABC2-48B5-A3EF-D67725F25A17}" type="datetime1">
              <a:rPr lang="nb-NO"/>
              <a:pPr lvl="0"/>
              <a:t>11.08.2015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180B8292-7707-4462-8D16-0741A08A0712}" type="slidenum">
              <a:t>‹#›</a:t>
            </a:fld>
            <a:endParaRPr lang="nb-NO"/>
          </a:p>
        </p:txBody>
      </p:sp>
    </p:spTree>
    <p:extLst>
      <p:ext uri="{BB962C8B-B14F-4D97-AF65-F5344CB8AC3E}">
        <p14:creationId xmlns:p14="http://schemas.microsoft.com/office/powerpoint/2010/main" val="201953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innhold 2"/>
          <p:cNvSpPr txBox="1">
            <a:spLocks noGrp="1"/>
          </p:cNvSpPr>
          <p:nvPr>
            <p:ph idx="1"/>
          </p:nvPr>
        </p:nvSpPr>
        <p:spPr/>
        <p:txBody>
          <a:bodyPr/>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7E6F34AD-377A-4FA8-BCA7-FB0D8DCF4B68}" type="datetime1">
              <a:rPr lang="nb-NO"/>
              <a:pPr lvl="0"/>
              <a:t>11.08.2015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C19C0CF1-CA5A-43F3-9C24-B703BE00E3FB}" type="slidenum">
              <a:t>‹#›</a:t>
            </a:fld>
            <a:endParaRPr lang="nb-NO"/>
          </a:p>
        </p:txBody>
      </p:sp>
    </p:spTree>
    <p:extLst>
      <p:ext uri="{BB962C8B-B14F-4D97-AF65-F5344CB8AC3E}">
        <p14:creationId xmlns:p14="http://schemas.microsoft.com/office/powerpoint/2010/main" val="84856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txBox="1">
            <a:spLocks noGrp="1"/>
          </p:cNvSpPr>
          <p:nvPr>
            <p:ph type="title"/>
          </p:nvPr>
        </p:nvSpPr>
        <p:spPr>
          <a:xfrm>
            <a:off x="722311" y="4406895"/>
            <a:ext cx="7772400" cy="1362071"/>
          </a:xfrm>
        </p:spPr>
        <p:txBody>
          <a:bodyPr anchor="t" anchorCtr="0"/>
          <a:lstStyle>
            <a:lvl1pPr algn="l">
              <a:defRPr sz="4000" cap="all"/>
            </a:lvl1pPr>
          </a:lstStyle>
          <a:p>
            <a:pPr lvl="0"/>
            <a:r>
              <a:rPr lang="nb-NO" smtClean="0"/>
              <a:t>Klikk for å redigere tittelstil</a:t>
            </a:r>
            <a:endParaRPr lang="nb-NO"/>
          </a:p>
        </p:txBody>
      </p:sp>
      <p:sp>
        <p:nvSpPr>
          <p:cNvPr id="3" name="Plassholder for tekst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nb-NO" smtClean="0"/>
              <a:t>Klikk for å redigere tekststiler i malen</a:t>
            </a:r>
          </a:p>
        </p:txBody>
      </p:sp>
      <p:sp>
        <p:nvSpPr>
          <p:cNvPr id="4" name="Plassholder for dato 3"/>
          <p:cNvSpPr txBox="1">
            <a:spLocks noGrp="1"/>
          </p:cNvSpPr>
          <p:nvPr>
            <p:ph type="dt" sz="half" idx="7"/>
          </p:nvPr>
        </p:nvSpPr>
        <p:spPr/>
        <p:txBody>
          <a:bodyPr/>
          <a:lstStyle>
            <a:lvl1pPr>
              <a:defRPr/>
            </a:lvl1pPr>
          </a:lstStyle>
          <a:p>
            <a:pPr lvl="0"/>
            <a:fld id="{8F3D12E5-790A-40D7-9DAC-548C3DB8D7C9}" type="datetime1">
              <a:rPr lang="nb-NO"/>
              <a:pPr lvl="0"/>
              <a:t>11.08.2015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F76903A5-4091-4E1D-B5B0-911427ABCBCF}" type="slidenum">
              <a:t>‹#›</a:t>
            </a:fld>
            <a:endParaRPr lang="nb-NO"/>
          </a:p>
        </p:txBody>
      </p:sp>
    </p:spTree>
    <p:extLst>
      <p:ext uri="{BB962C8B-B14F-4D97-AF65-F5344CB8AC3E}">
        <p14:creationId xmlns:p14="http://schemas.microsoft.com/office/powerpoint/2010/main" val="114013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innhold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txBox="1">
            <a:spLocks noGrp="1"/>
          </p:cNvSpPr>
          <p:nvPr>
            <p:ph type="dt" sz="half" idx="7"/>
          </p:nvPr>
        </p:nvSpPr>
        <p:spPr/>
        <p:txBody>
          <a:bodyPr/>
          <a:lstStyle>
            <a:lvl1pPr>
              <a:defRPr/>
            </a:lvl1pPr>
          </a:lstStyle>
          <a:p>
            <a:pPr lvl="0"/>
            <a:fld id="{46638E8D-844B-4F31-B615-B0E36EFC0EA7}" type="datetime1">
              <a:rPr lang="nb-NO"/>
              <a:pPr lvl="0"/>
              <a:t>11.08.2015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36FC9B50-C70C-4545-8418-504EBE6BFE15}" type="slidenum">
              <a:t>‹#›</a:t>
            </a:fld>
            <a:endParaRPr lang="nb-NO"/>
          </a:p>
        </p:txBody>
      </p:sp>
    </p:spTree>
    <p:extLst>
      <p:ext uri="{BB962C8B-B14F-4D97-AF65-F5344CB8AC3E}">
        <p14:creationId xmlns:p14="http://schemas.microsoft.com/office/powerpoint/2010/main" val="33937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tekst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nb-NO" smtClean="0"/>
              <a:t>Klikk for å redigere tekststiler i malen</a:t>
            </a:r>
          </a:p>
        </p:txBody>
      </p:sp>
      <p:sp>
        <p:nvSpPr>
          <p:cNvPr id="4" name="Plassholder for innhold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nb-NO" smtClean="0"/>
              <a:t>Klikk for å redigere tekststiler i malen</a:t>
            </a:r>
          </a:p>
        </p:txBody>
      </p:sp>
      <p:sp>
        <p:nvSpPr>
          <p:cNvPr id="6" name="Plassholder for innhold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txBox="1">
            <a:spLocks noGrp="1"/>
          </p:cNvSpPr>
          <p:nvPr>
            <p:ph type="dt" sz="half" idx="7"/>
          </p:nvPr>
        </p:nvSpPr>
        <p:spPr/>
        <p:txBody>
          <a:bodyPr/>
          <a:lstStyle>
            <a:lvl1pPr>
              <a:defRPr/>
            </a:lvl1pPr>
          </a:lstStyle>
          <a:p>
            <a:pPr lvl="0"/>
            <a:fld id="{961AFC7F-DB7F-49A2-8ABA-AED38B86B3DE}" type="datetime1">
              <a:rPr lang="nb-NO"/>
              <a:pPr lvl="0"/>
              <a:t>11.08.2015</a:t>
            </a:fld>
            <a:endParaRPr lang="nb-NO"/>
          </a:p>
        </p:txBody>
      </p:sp>
      <p:sp>
        <p:nvSpPr>
          <p:cNvPr id="8" name="Plassholder for bunntekst 7"/>
          <p:cNvSpPr txBox="1">
            <a:spLocks noGrp="1"/>
          </p:cNvSpPr>
          <p:nvPr>
            <p:ph type="ftr" sz="quarter" idx="9"/>
          </p:nvPr>
        </p:nvSpPr>
        <p:spPr/>
        <p:txBody>
          <a:bodyPr/>
          <a:lstStyle>
            <a:lvl1pPr>
              <a:defRPr/>
            </a:lvl1pPr>
          </a:lstStyle>
          <a:p>
            <a:pPr lvl="0"/>
            <a:endParaRPr lang="nb-NO"/>
          </a:p>
        </p:txBody>
      </p:sp>
      <p:sp>
        <p:nvSpPr>
          <p:cNvPr id="9" name="Plassholder for lysbildenummer 8"/>
          <p:cNvSpPr txBox="1">
            <a:spLocks noGrp="1"/>
          </p:cNvSpPr>
          <p:nvPr>
            <p:ph type="sldNum" sz="quarter" idx="8"/>
          </p:nvPr>
        </p:nvSpPr>
        <p:spPr/>
        <p:txBody>
          <a:bodyPr/>
          <a:lstStyle>
            <a:lvl1pPr>
              <a:defRPr/>
            </a:lvl1pPr>
          </a:lstStyle>
          <a:p>
            <a:pPr lvl="0"/>
            <a:fld id="{378E432A-DE51-4C98-8948-A3D78982BD00}" type="slidenum">
              <a:t>‹#›</a:t>
            </a:fld>
            <a:endParaRPr lang="nb-NO"/>
          </a:p>
        </p:txBody>
      </p:sp>
    </p:spTree>
    <p:extLst>
      <p:ext uri="{BB962C8B-B14F-4D97-AF65-F5344CB8AC3E}">
        <p14:creationId xmlns:p14="http://schemas.microsoft.com/office/powerpoint/2010/main" val="351593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dato 2"/>
          <p:cNvSpPr txBox="1">
            <a:spLocks noGrp="1"/>
          </p:cNvSpPr>
          <p:nvPr>
            <p:ph type="dt" sz="half" idx="7"/>
          </p:nvPr>
        </p:nvSpPr>
        <p:spPr/>
        <p:txBody>
          <a:bodyPr/>
          <a:lstStyle>
            <a:lvl1pPr>
              <a:defRPr/>
            </a:lvl1pPr>
          </a:lstStyle>
          <a:p>
            <a:pPr lvl="0"/>
            <a:fld id="{624B84B2-4FB8-46AC-8AD8-777F2DEA9560}" type="datetime1">
              <a:rPr lang="nb-NO"/>
              <a:pPr lvl="0"/>
              <a:t>11.08.2015</a:t>
            </a:fld>
            <a:endParaRPr lang="nb-NO"/>
          </a:p>
        </p:txBody>
      </p:sp>
      <p:sp>
        <p:nvSpPr>
          <p:cNvPr id="4" name="Plassholder for bunntekst 3"/>
          <p:cNvSpPr txBox="1">
            <a:spLocks noGrp="1"/>
          </p:cNvSpPr>
          <p:nvPr>
            <p:ph type="ftr" sz="quarter" idx="9"/>
          </p:nvPr>
        </p:nvSpPr>
        <p:spPr/>
        <p:txBody>
          <a:bodyPr/>
          <a:lstStyle>
            <a:lvl1pPr>
              <a:defRPr/>
            </a:lvl1pPr>
          </a:lstStyle>
          <a:p>
            <a:pPr lvl="0"/>
            <a:endParaRPr lang="nb-NO"/>
          </a:p>
        </p:txBody>
      </p:sp>
      <p:sp>
        <p:nvSpPr>
          <p:cNvPr id="5" name="Plassholder for lysbildenummer 4"/>
          <p:cNvSpPr txBox="1">
            <a:spLocks noGrp="1"/>
          </p:cNvSpPr>
          <p:nvPr>
            <p:ph type="sldNum" sz="quarter" idx="8"/>
          </p:nvPr>
        </p:nvSpPr>
        <p:spPr/>
        <p:txBody>
          <a:bodyPr/>
          <a:lstStyle>
            <a:lvl1pPr>
              <a:defRPr/>
            </a:lvl1pPr>
          </a:lstStyle>
          <a:p>
            <a:pPr lvl="0"/>
            <a:fld id="{273528D2-95A5-4D7B-A4F5-BC46DAD38A49}" type="slidenum">
              <a:t>‹#›</a:t>
            </a:fld>
            <a:endParaRPr lang="nb-NO"/>
          </a:p>
        </p:txBody>
      </p:sp>
    </p:spTree>
    <p:extLst>
      <p:ext uri="{BB962C8B-B14F-4D97-AF65-F5344CB8AC3E}">
        <p14:creationId xmlns:p14="http://schemas.microsoft.com/office/powerpoint/2010/main" val="213545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txBox="1">
            <a:spLocks noGrp="1"/>
          </p:cNvSpPr>
          <p:nvPr>
            <p:ph type="dt" sz="half" idx="7"/>
          </p:nvPr>
        </p:nvSpPr>
        <p:spPr/>
        <p:txBody>
          <a:bodyPr/>
          <a:lstStyle>
            <a:lvl1pPr>
              <a:defRPr/>
            </a:lvl1pPr>
          </a:lstStyle>
          <a:p>
            <a:pPr lvl="0"/>
            <a:fld id="{82032423-EBC0-49D7-943F-53661D8AE581}" type="datetime1">
              <a:rPr lang="nb-NO"/>
              <a:pPr lvl="0"/>
              <a:t>11.08.2015</a:t>
            </a:fld>
            <a:endParaRPr lang="nb-NO"/>
          </a:p>
        </p:txBody>
      </p:sp>
      <p:sp>
        <p:nvSpPr>
          <p:cNvPr id="3" name="Plassholder for bunntekst 2"/>
          <p:cNvSpPr txBox="1">
            <a:spLocks noGrp="1"/>
          </p:cNvSpPr>
          <p:nvPr>
            <p:ph type="ftr" sz="quarter" idx="9"/>
          </p:nvPr>
        </p:nvSpPr>
        <p:spPr/>
        <p:txBody>
          <a:bodyPr/>
          <a:lstStyle>
            <a:lvl1pPr>
              <a:defRPr/>
            </a:lvl1pPr>
          </a:lstStyle>
          <a:p>
            <a:pPr lvl="0"/>
            <a:endParaRPr lang="nb-NO"/>
          </a:p>
        </p:txBody>
      </p:sp>
      <p:sp>
        <p:nvSpPr>
          <p:cNvPr id="4" name="Plassholder for lysbildenummer 3"/>
          <p:cNvSpPr txBox="1">
            <a:spLocks noGrp="1"/>
          </p:cNvSpPr>
          <p:nvPr>
            <p:ph type="sldNum" sz="quarter" idx="8"/>
          </p:nvPr>
        </p:nvSpPr>
        <p:spPr/>
        <p:txBody>
          <a:bodyPr/>
          <a:lstStyle>
            <a:lvl1pPr>
              <a:defRPr/>
            </a:lvl1pPr>
          </a:lstStyle>
          <a:p>
            <a:pPr lvl="0"/>
            <a:fld id="{D355B88B-3052-401C-9B4F-B851306205CD}" type="slidenum">
              <a:t>‹#›</a:t>
            </a:fld>
            <a:endParaRPr lang="nb-NO"/>
          </a:p>
        </p:txBody>
      </p:sp>
    </p:spTree>
    <p:extLst>
      <p:ext uri="{BB962C8B-B14F-4D97-AF65-F5344CB8AC3E}">
        <p14:creationId xmlns:p14="http://schemas.microsoft.com/office/powerpoint/2010/main" val="7863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nb-NO"/>
              <a:t>Klikk for å redigere tittelstil</a:t>
            </a:r>
          </a:p>
        </p:txBody>
      </p:sp>
      <p:sp>
        <p:nvSpPr>
          <p:cNvPr id="3" name="Plassholder for tekst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fld id="{E2023D52-BDA7-40E0-993D-5423A85011DB}" type="datetime1">
              <a:rPr lang="nb-NO"/>
              <a:pPr lvl="0"/>
              <a:t>11.08.2015</a:t>
            </a:fld>
            <a:endParaRPr lang="nb-NO"/>
          </a:p>
        </p:txBody>
      </p:sp>
      <p:sp>
        <p:nvSpPr>
          <p:cNvPr id="5" name="Plassholder for bunntekst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endParaRPr lang="nb-NO"/>
          </a:p>
        </p:txBody>
      </p:sp>
      <p:sp>
        <p:nvSpPr>
          <p:cNvPr id="6" name="Plassholder for lysbildenumm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fld id="{DECCAABD-BC71-40F6-8D3C-B5205DD38D56}" type="slidenum">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eaLnBrk="1" fontAlgn="auto" hangingPunct="1">
        <a:lnSpc>
          <a:spcPct val="100000"/>
        </a:lnSpc>
        <a:spcBef>
          <a:spcPts val="0"/>
        </a:spcBef>
        <a:spcAft>
          <a:spcPts val="0"/>
        </a:spcAft>
        <a:buNone/>
        <a:tabLst/>
        <a:defRPr lang="nb-NO" sz="3600" b="1" i="0" u="none" strike="noStrike" kern="1200" cap="none" spc="0" baseline="0">
          <a:solidFill>
            <a:srgbClr val="404040"/>
          </a:solidFill>
          <a:uFillTx/>
          <a:latin typeface="Calibri" pitchFamily="34"/>
        </a:defRPr>
      </a:lvl1pPr>
    </p:titleStyle>
    <p:bodyStyle>
      <a:lvl1pPr marL="342900" marR="0" lvl="0" indent="-342900" algn="l" defTabSz="914400" rtl="0" eaLnBrk="1" fontAlgn="auto" hangingPunct="1">
        <a:lnSpc>
          <a:spcPct val="100000"/>
        </a:lnSpc>
        <a:spcBef>
          <a:spcPts val="800"/>
        </a:spcBef>
        <a:spcAft>
          <a:spcPts val="0"/>
        </a:spcAft>
        <a:buSzPct val="100000"/>
        <a:buFont typeface="Arial" pitchFamily="34"/>
        <a:buChar char="•"/>
        <a:tabLst/>
        <a:defRPr lang="nb-NO" sz="3200" b="0" i="0" u="none" strike="noStrike" kern="1200" cap="none" spc="0" baseline="0">
          <a:solidFill>
            <a:srgbClr val="404040"/>
          </a:solidFill>
          <a:uFillTx/>
          <a:latin typeface="Calibri"/>
        </a:defRPr>
      </a:lvl1pPr>
      <a:lvl2pPr marL="742950" marR="0" lvl="1" indent="-285750" algn="l" defTabSz="914400" rtl="0" eaLnBrk="1" fontAlgn="auto" hangingPunct="1">
        <a:lnSpc>
          <a:spcPct val="100000"/>
        </a:lnSpc>
        <a:spcBef>
          <a:spcPts val="700"/>
        </a:spcBef>
        <a:spcAft>
          <a:spcPts val="0"/>
        </a:spcAft>
        <a:buSzPct val="100000"/>
        <a:buFont typeface="Arial" pitchFamily="34"/>
        <a:buChar char="–"/>
        <a:tabLst/>
        <a:defRPr lang="nb-NO" sz="2800" b="0" i="0" u="none" strike="noStrike" kern="1200" cap="none" spc="0" baseline="0">
          <a:solidFill>
            <a:srgbClr val="404040"/>
          </a:solidFill>
          <a:uFillTx/>
          <a:latin typeface="Calibri"/>
        </a:defRPr>
      </a:lvl2pPr>
      <a:lvl3pPr marL="1143000" marR="0" lvl="2" indent="-228600" algn="l" defTabSz="914400" rtl="0" eaLnBrk="1" fontAlgn="auto" hangingPunct="1">
        <a:lnSpc>
          <a:spcPct val="100000"/>
        </a:lnSpc>
        <a:spcBef>
          <a:spcPts val="600"/>
        </a:spcBef>
        <a:spcAft>
          <a:spcPts val="0"/>
        </a:spcAft>
        <a:buSzPct val="100000"/>
        <a:buFont typeface="Arial" pitchFamily="34"/>
        <a:buChar char="•"/>
        <a:tabLst/>
        <a:defRPr lang="nb-NO" sz="2400" b="0" i="0" u="none" strike="noStrike" kern="1200" cap="none" spc="0" baseline="0">
          <a:solidFill>
            <a:srgbClr val="404040"/>
          </a:solidFill>
          <a:uFillTx/>
          <a:latin typeface="Calibri"/>
        </a:defRPr>
      </a:lvl3pPr>
      <a:lvl4pPr marL="1600200" marR="0" lvl="3" indent="-228600" algn="l" defTabSz="914400" rtl="0" eaLnBrk="1" fontAlgn="auto" hangingPunct="1">
        <a:lnSpc>
          <a:spcPct val="100000"/>
        </a:lnSpc>
        <a:spcBef>
          <a:spcPts val="500"/>
        </a:spcBef>
        <a:spcAft>
          <a:spcPts val="0"/>
        </a:spcAft>
        <a:buSzPct val="100000"/>
        <a:buFont typeface="Arial" pitchFamily="34"/>
        <a:buChar char="–"/>
        <a:tabLst/>
        <a:defRPr lang="nb-NO" sz="2000" b="0" i="0" u="none" strike="noStrike" kern="1200" cap="none" spc="0" baseline="0">
          <a:solidFill>
            <a:srgbClr val="404040"/>
          </a:solidFill>
          <a:uFillTx/>
          <a:latin typeface="Calibri"/>
        </a:defRPr>
      </a:lvl4pPr>
      <a:lvl5pPr marL="2057400" marR="0" lvl="4" indent="-228600" algn="l" defTabSz="914400" rtl="0" eaLnBrk="1" fontAlgn="auto" hangingPunct="1">
        <a:lnSpc>
          <a:spcPct val="100000"/>
        </a:lnSpc>
        <a:spcBef>
          <a:spcPts val="500"/>
        </a:spcBef>
        <a:spcAft>
          <a:spcPts val="0"/>
        </a:spcAft>
        <a:buSzPct val="100000"/>
        <a:buFont typeface="Arial" pitchFamily="34"/>
        <a:buChar char="»"/>
        <a:tabLst/>
        <a:defRPr lang="nb-NO" sz="20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68500"/>
            <a:ext cx="8229600" cy="1325560"/>
          </a:xfrm>
        </p:spPr>
        <p:txBody>
          <a:bodyPr/>
          <a:lstStyle/>
          <a:p>
            <a:pPr algn="ctr"/>
            <a:r>
              <a:rPr lang="nb-NO" sz="2800" dirty="0" smtClean="0"/>
              <a:t>Kapittel 7</a:t>
            </a:r>
            <a:br>
              <a:rPr lang="nb-NO" sz="2800" dirty="0" smtClean="0"/>
            </a:br>
            <a:r>
              <a:rPr lang="nb-NO" sz="2800" dirty="0" smtClean="0"/>
              <a:t>Tidlig modernisme og nyromantikk – 1890-årene</a:t>
            </a:r>
            <a:endParaRPr lang="nb-NO" sz="2800" dirty="0"/>
          </a:p>
        </p:txBody>
      </p:sp>
      <p:sp>
        <p:nvSpPr>
          <p:cNvPr id="3" name="Plassholder for tekst 2"/>
          <p:cNvSpPr>
            <a:spLocks noGrp="1"/>
          </p:cNvSpPr>
          <p:nvPr>
            <p:ph type="body" idx="1"/>
          </p:nvPr>
        </p:nvSpPr>
        <p:spPr/>
        <p:txBody>
          <a:bodyPr/>
          <a:lstStyle/>
          <a:p>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619" y="1612481"/>
            <a:ext cx="3013364" cy="4383074"/>
          </a:xfrm>
          <a:prstGeom prst="rect">
            <a:avLst/>
          </a:prstGeom>
        </p:spPr>
      </p:pic>
    </p:spTree>
    <p:extLst>
      <p:ext uri="{BB962C8B-B14F-4D97-AF65-F5344CB8AC3E}">
        <p14:creationId xmlns:p14="http://schemas.microsoft.com/office/powerpoint/2010/main" val="331528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Modernistisk </a:t>
            </a:r>
            <a:r>
              <a:rPr lang="nb-NO" b="1" i="1" dirty="0" smtClean="0"/>
              <a:t>ekspresjonisme</a:t>
            </a:r>
            <a:r>
              <a:rPr lang="nb-NO" b="1" dirty="0" smtClean="0"/>
              <a:t> </a:t>
            </a:r>
            <a:br>
              <a:rPr lang="nb-NO" b="1" dirty="0" smtClean="0"/>
            </a:br>
            <a:r>
              <a:rPr lang="nb-NO" b="1" dirty="0" smtClean="0"/>
              <a:t>i «Jeg ser»</a:t>
            </a:r>
            <a:endParaRPr lang="nb-NO" i="1" dirty="0"/>
          </a:p>
        </p:txBody>
      </p:sp>
      <p:sp>
        <p:nvSpPr>
          <p:cNvPr id="3" name="Plassholder for innhold 2"/>
          <p:cNvSpPr>
            <a:spLocks noGrp="1"/>
          </p:cNvSpPr>
          <p:nvPr>
            <p:ph idx="1"/>
          </p:nvPr>
        </p:nvSpPr>
        <p:spPr/>
        <p:txBody>
          <a:bodyPr>
            <a:normAutofit/>
          </a:bodyPr>
          <a:lstStyle/>
          <a:p>
            <a:pPr marL="342900" lvl="1" indent="-342900">
              <a:buFont typeface="Arial" panose="020B0604020202020204" pitchFamily="34" charset="0"/>
              <a:buChar char="•"/>
            </a:pPr>
            <a:r>
              <a:rPr lang="nb-NO" sz="3600" dirty="0" smtClean="0"/>
              <a:t>Ekspresjonisme</a:t>
            </a:r>
            <a:r>
              <a:rPr lang="nb-NO" sz="4400" dirty="0" smtClean="0"/>
              <a:t>: </a:t>
            </a:r>
            <a:r>
              <a:rPr lang="nb-NO" sz="3600" dirty="0" smtClean="0"/>
              <a:t>modernistisk </a:t>
            </a:r>
            <a:r>
              <a:rPr lang="nb-NO" sz="3600" dirty="0"/>
              <a:t>retning</a:t>
            </a:r>
          </a:p>
          <a:p>
            <a:pPr lvl="1"/>
            <a:r>
              <a:rPr lang="nb-NO" dirty="0" smtClean="0"/>
              <a:t>av </a:t>
            </a:r>
            <a:r>
              <a:rPr lang="nb-NO" i="1" dirty="0" smtClean="0"/>
              <a:t>ekspresjon</a:t>
            </a:r>
            <a:r>
              <a:rPr lang="nb-NO" dirty="0" smtClean="0"/>
              <a:t> = uttrykk</a:t>
            </a:r>
          </a:p>
          <a:p>
            <a:pPr lvl="1"/>
            <a:r>
              <a:rPr lang="nb-NO" dirty="0"/>
              <a:t>s</a:t>
            </a:r>
            <a:r>
              <a:rPr lang="nb-NO" dirty="0" smtClean="0"/>
              <a:t>ubjektivitet</a:t>
            </a:r>
          </a:p>
          <a:p>
            <a:pPr lvl="1"/>
            <a:r>
              <a:rPr lang="nb-NO" dirty="0"/>
              <a:t>s</a:t>
            </a:r>
            <a:r>
              <a:rPr lang="nb-NO" dirty="0" smtClean="0"/>
              <a:t>terke, ofte dystre uttrykk</a:t>
            </a:r>
          </a:p>
          <a:p>
            <a:pPr lvl="1"/>
            <a:r>
              <a:rPr lang="nb-NO" dirty="0"/>
              <a:t>o</a:t>
            </a:r>
            <a:r>
              <a:rPr lang="nb-NO" dirty="0" smtClean="0"/>
              <a:t>bservasjoner farges av individets indre:</a:t>
            </a:r>
          </a:p>
          <a:p>
            <a:pPr lvl="2"/>
            <a:r>
              <a:rPr lang="nb-NO" dirty="0" smtClean="0"/>
              <a:t>«den blodige sol»</a:t>
            </a:r>
            <a:endParaRPr lang="nb-NO" dirty="0"/>
          </a:p>
        </p:txBody>
      </p:sp>
    </p:spTree>
    <p:extLst>
      <p:ext uri="{BB962C8B-B14F-4D97-AF65-F5344CB8AC3E}">
        <p14:creationId xmlns:p14="http://schemas.microsoft.com/office/powerpoint/2010/main" val="99180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Obstfelders prosalyriske tekst</a:t>
            </a:r>
            <a:br>
              <a:rPr lang="nb-NO" b="1" dirty="0" smtClean="0"/>
            </a:br>
            <a:r>
              <a:rPr lang="nb-NO" b="1" dirty="0" smtClean="0"/>
              <a:t>«Byen» (1903)</a:t>
            </a:r>
            <a:endParaRPr lang="nb-NO" dirty="0"/>
          </a:p>
        </p:txBody>
      </p:sp>
      <p:sp>
        <p:nvSpPr>
          <p:cNvPr id="3" name="Plassholder for innhold 2"/>
          <p:cNvSpPr>
            <a:spLocks noGrp="1"/>
          </p:cNvSpPr>
          <p:nvPr>
            <p:ph idx="1"/>
          </p:nvPr>
        </p:nvSpPr>
        <p:spPr/>
        <p:txBody>
          <a:bodyPr>
            <a:normAutofit/>
          </a:bodyPr>
          <a:lstStyle/>
          <a:p>
            <a:r>
              <a:rPr lang="nb-NO" sz="3600" dirty="0" smtClean="0"/>
              <a:t>Om flukt fra ensomhet i fjellet til ensomhet i storbyen</a:t>
            </a:r>
          </a:p>
          <a:p>
            <a:pPr marL="0" indent="0">
              <a:buNone/>
            </a:pPr>
            <a:endParaRPr lang="nb-NO" sz="1400" dirty="0" smtClean="0"/>
          </a:p>
          <a:p>
            <a:r>
              <a:rPr lang="nb-NO" sz="3600" i="1" dirty="0" smtClean="0"/>
              <a:t>Prosalyrikk</a:t>
            </a:r>
            <a:r>
              <a:rPr lang="nb-NO" sz="3600" dirty="0" smtClean="0"/>
              <a:t>: ny sjanger i 1890-årene</a:t>
            </a:r>
          </a:p>
          <a:p>
            <a:pPr lvl="1"/>
            <a:r>
              <a:rPr lang="nb-NO" dirty="0"/>
              <a:t>k</a:t>
            </a:r>
            <a:r>
              <a:rPr lang="nb-NO" dirty="0" smtClean="0"/>
              <a:t>orte prosatekster </a:t>
            </a:r>
          </a:p>
          <a:p>
            <a:pPr lvl="1"/>
            <a:r>
              <a:rPr lang="nb-NO" dirty="0" smtClean="0"/>
              <a:t>dramatisk, ekspressiv handling</a:t>
            </a:r>
          </a:p>
          <a:p>
            <a:pPr lvl="1"/>
            <a:r>
              <a:rPr lang="nb-NO" dirty="0"/>
              <a:t>s</a:t>
            </a:r>
            <a:r>
              <a:rPr lang="nb-NO" dirty="0" smtClean="0"/>
              <a:t>ymbolsk og med lyrisk språkføring</a:t>
            </a:r>
          </a:p>
          <a:p>
            <a:pPr lvl="1"/>
            <a:r>
              <a:rPr lang="nb-NO" dirty="0"/>
              <a:t>u</a:t>
            </a:r>
            <a:r>
              <a:rPr lang="nb-NO" dirty="0" smtClean="0"/>
              <a:t>ndergangsstemning </a:t>
            </a:r>
          </a:p>
          <a:p>
            <a:endParaRPr lang="nb-NO" dirty="0"/>
          </a:p>
        </p:txBody>
      </p:sp>
    </p:spTree>
    <p:extLst>
      <p:ext uri="{BB962C8B-B14F-4D97-AF65-F5344CB8AC3E}">
        <p14:creationId xmlns:p14="http://schemas.microsoft.com/office/powerpoint/2010/main" val="128981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Modernistisk roman</a:t>
            </a:r>
            <a:br>
              <a:rPr lang="nb-NO" b="1" dirty="0" smtClean="0"/>
            </a:br>
            <a:r>
              <a:rPr lang="nb-NO" b="1" dirty="0" smtClean="0"/>
              <a:t>Knut Hamsun: </a:t>
            </a:r>
            <a:r>
              <a:rPr lang="nb-NO" b="1" i="1" dirty="0" smtClean="0"/>
              <a:t>Sult</a:t>
            </a:r>
            <a:r>
              <a:rPr lang="nb-NO" b="1" dirty="0" smtClean="0"/>
              <a:t> (1890)</a:t>
            </a:r>
            <a:endParaRPr lang="nb-NO" b="1" dirty="0"/>
          </a:p>
        </p:txBody>
      </p:sp>
      <p:sp>
        <p:nvSpPr>
          <p:cNvPr id="3" name="Plassholder for innhold 2"/>
          <p:cNvSpPr>
            <a:spLocks noGrp="1"/>
          </p:cNvSpPr>
          <p:nvPr>
            <p:ph idx="1"/>
          </p:nvPr>
        </p:nvSpPr>
        <p:spPr/>
        <p:txBody>
          <a:bodyPr>
            <a:normAutofit/>
          </a:bodyPr>
          <a:lstStyle/>
          <a:p>
            <a:pPr marL="0" indent="0">
              <a:buNone/>
            </a:pPr>
            <a:endParaRPr lang="nb-NO" sz="2800" i="1" dirty="0" smtClean="0"/>
          </a:p>
          <a:p>
            <a:pPr marL="0" indent="0">
              <a:buNone/>
            </a:pPr>
            <a:r>
              <a:rPr lang="nb-NO" sz="2000" i="1" dirty="0" err="1" smtClean="0">
                <a:solidFill>
                  <a:srgbClr val="002060"/>
                </a:solidFill>
              </a:rPr>
              <a:t>Indtrykket</a:t>
            </a:r>
            <a:r>
              <a:rPr lang="nb-NO" sz="2000" i="1" dirty="0" smtClean="0">
                <a:solidFill>
                  <a:srgbClr val="002060"/>
                </a:solidFill>
              </a:rPr>
              <a:t> </a:t>
            </a:r>
            <a:r>
              <a:rPr lang="nb-NO" sz="2000" i="1" dirty="0">
                <a:solidFill>
                  <a:srgbClr val="002060"/>
                </a:solidFill>
              </a:rPr>
              <a:t>av den glade Morgen </a:t>
            </a:r>
            <a:r>
              <a:rPr lang="nb-NO" sz="2000" i="1" dirty="0" err="1">
                <a:solidFill>
                  <a:srgbClr val="002060"/>
                </a:solidFill>
              </a:rPr>
              <a:t>overvældet</a:t>
            </a:r>
            <a:r>
              <a:rPr lang="nb-NO" sz="2000" i="1" dirty="0">
                <a:solidFill>
                  <a:srgbClr val="002060"/>
                </a:solidFill>
              </a:rPr>
              <a:t> mig, jeg blev uregjerlig tilfreds og gav mig til at nynne av </a:t>
            </a:r>
            <a:r>
              <a:rPr lang="nb-NO" sz="2000" i="1" dirty="0" err="1">
                <a:solidFill>
                  <a:srgbClr val="002060"/>
                </a:solidFill>
              </a:rPr>
              <a:t>Glæde</a:t>
            </a:r>
            <a:r>
              <a:rPr lang="nb-NO" sz="2000" i="1" dirty="0">
                <a:solidFill>
                  <a:srgbClr val="002060"/>
                </a:solidFill>
              </a:rPr>
              <a:t> uten nogen bestemt Grund. Ved en </a:t>
            </a:r>
            <a:r>
              <a:rPr lang="nb-NO" sz="2000" i="1" dirty="0" err="1">
                <a:solidFill>
                  <a:srgbClr val="002060"/>
                </a:solidFill>
              </a:rPr>
              <a:t>Slagterbutik</a:t>
            </a:r>
            <a:r>
              <a:rPr lang="nb-NO" sz="2000" i="1" dirty="0">
                <a:solidFill>
                  <a:srgbClr val="002060"/>
                </a:solidFill>
              </a:rPr>
              <a:t> stod en Kone med en Kurv </a:t>
            </a:r>
            <a:r>
              <a:rPr lang="nb-NO" sz="2000" i="1" dirty="0" err="1">
                <a:solidFill>
                  <a:srgbClr val="002060"/>
                </a:solidFill>
              </a:rPr>
              <a:t>paa</a:t>
            </a:r>
            <a:r>
              <a:rPr lang="nb-NO" sz="2000" i="1" dirty="0">
                <a:solidFill>
                  <a:srgbClr val="002060"/>
                </a:solidFill>
              </a:rPr>
              <a:t> Armen og spekulerte </a:t>
            </a:r>
            <a:r>
              <a:rPr lang="nb-NO" sz="2000" i="1" dirty="0" err="1">
                <a:solidFill>
                  <a:srgbClr val="002060"/>
                </a:solidFill>
              </a:rPr>
              <a:t>paa</a:t>
            </a:r>
            <a:r>
              <a:rPr lang="nb-NO" sz="2000" i="1" dirty="0">
                <a:solidFill>
                  <a:srgbClr val="002060"/>
                </a:solidFill>
              </a:rPr>
              <a:t> Pølser til Middag; idet jeg passerte hende </a:t>
            </a:r>
            <a:r>
              <a:rPr lang="nb-NO" sz="2000" i="1" dirty="0" err="1">
                <a:solidFill>
                  <a:srgbClr val="002060"/>
                </a:solidFill>
              </a:rPr>
              <a:t>saa</a:t>
            </a:r>
            <a:r>
              <a:rPr lang="nb-NO" sz="2000" i="1" dirty="0">
                <a:solidFill>
                  <a:srgbClr val="002060"/>
                </a:solidFill>
              </a:rPr>
              <a:t> hun bort </a:t>
            </a:r>
            <a:r>
              <a:rPr lang="nb-NO" sz="2000" i="1" dirty="0" err="1">
                <a:solidFill>
                  <a:srgbClr val="002060"/>
                </a:solidFill>
              </a:rPr>
              <a:t>paa</a:t>
            </a:r>
            <a:r>
              <a:rPr lang="nb-NO" sz="2000" i="1" dirty="0">
                <a:solidFill>
                  <a:srgbClr val="002060"/>
                </a:solidFill>
              </a:rPr>
              <a:t> mig. Hun hadde bare en </a:t>
            </a:r>
            <a:r>
              <a:rPr lang="nb-NO" sz="2000" i="1" dirty="0" err="1">
                <a:solidFill>
                  <a:srgbClr val="002060"/>
                </a:solidFill>
              </a:rPr>
              <a:t>Tand</a:t>
            </a:r>
            <a:r>
              <a:rPr lang="nb-NO" sz="2000" i="1" dirty="0">
                <a:solidFill>
                  <a:srgbClr val="002060"/>
                </a:solidFill>
              </a:rPr>
              <a:t> i </a:t>
            </a:r>
            <a:r>
              <a:rPr lang="nb-NO" sz="2000" i="1" dirty="0" err="1">
                <a:solidFill>
                  <a:srgbClr val="002060"/>
                </a:solidFill>
              </a:rPr>
              <a:t>Formunden</a:t>
            </a:r>
            <a:r>
              <a:rPr lang="nb-NO" sz="2000" i="1" dirty="0">
                <a:solidFill>
                  <a:srgbClr val="002060"/>
                </a:solidFill>
              </a:rPr>
              <a:t>. Nervøs og let </a:t>
            </a:r>
            <a:r>
              <a:rPr lang="nb-NO" sz="2000" i="1" dirty="0" err="1">
                <a:solidFill>
                  <a:srgbClr val="002060"/>
                </a:solidFill>
              </a:rPr>
              <a:t>paavirkelig</a:t>
            </a:r>
            <a:r>
              <a:rPr lang="nb-NO" sz="2000" i="1" dirty="0">
                <a:solidFill>
                  <a:srgbClr val="002060"/>
                </a:solidFill>
              </a:rPr>
              <a:t> som jeg var </a:t>
            </a:r>
            <a:r>
              <a:rPr lang="nb-NO" sz="2000" i="1" dirty="0" err="1">
                <a:solidFill>
                  <a:srgbClr val="002060"/>
                </a:solidFill>
              </a:rPr>
              <a:t>blit</a:t>
            </a:r>
            <a:r>
              <a:rPr lang="nb-NO" sz="2000" i="1" dirty="0">
                <a:solidFill>
                  <a:srgbClr val="002060"/>
                </a:solidFill>
              </a:rPr>
              <a:t> de siste Dager gjorde Konens </a:t>
            </a:r>
            <a:r>
              <a:rPr lang="nb-NO" sz="2000" i="1" dirty="0" err="1">
                <a:solidFill>
                  <a:srgbClr val="002060"/>
                </a:solidFill>
              </a:rPr>
              <a:t>Ansigt</a:t>
            </a:r>
            <a:r>
              <a:rPr lang="nb-NO" sz="2000" i="1" dirty="0">
                <a:solidFill>
                  <a:srgbClr val="002060"/>
                </a:solidFill>
              </a:rPr>
              <a:t> </a:t>
            </a:r>
            <a:r>
              <a:rPr lang="nb-NO" sz="2000" i="1" dirty="0" smtClean="0">
                <a:solidFill>
                  <a:srgbClr val="002060"/>
                </a:solidFill>
              </a:rPr>
              <a:t>straks </a:t>
            </a:r>
            <a:r>
              <a:rPr lang="nb-NO" sz="2000" i="1" dirty="0">
                <a:solidFill>
                  <a:srgbClr val="002060"/>
                </a:solidFill>
              </a:rPr>
              <a:t>et motbydelig </a:t>
            </a:r>
            <a:r>
              <a:rPr lang="nb-NO" sz="2000" i="1" dirty="0" err="1">
                <a:solidFill>
                  <a:srgbClr val="002060"/>
                </a:solidFill>
              </a:rPr>
              <a:t>Indtryk</a:t>
            </a:r>
            <a:r>
              <a:rPr lang="nb-NO" sz="2000" i="1" dirty="0">
                <a:solidFill>
                  <a:srgbClr val="002060"/>
                </a:solidFill>
              </a:rPr>
              <a:t> </a:t>
            </a:r>
            <a:r>
              <a:rPr lang="nb-NO" sz="2000" i="1" dirty="0" err="1">
                <a:solidFill>
                  <a:srgbClr val="002060"/>
                </a:solidFill>
              </a:rPr>
              <a:t>paa</a:t>
            </a:r>
            <a:r>
              <a:rPr lang="nb-NO" sz="2000" i="1" dirty="0">
                <a:solidFill>
                  <a:srgbClr val="002060"/>
                </a:solidFill>
              </a:rPr>
              <a:t> mig; </a:t>
            </a:r>
            <a:endParaRPr lang="nb-NO" sz="2000" i="1" dirty="0">
              <a:solidFill>
                <a:srgbClr val="002060"/>
              </a:solidFill>
            </a:endParaRPr>
          </a:p>
          <a:p>
            <a:pPr marL="0" indent="0">
              <a:buNone/>
            </a:pPr>
            <a:endParaRPr lang="nb-NO" sz="2000" i="1" dirty="0">
              <a:solidFill>
                <a:srgbClr val="002060"/>
              </a:solidFill>
            </a:endParaRPr>
          </a:p>
          <a:p>
            <a:pPr marL="0" indent="0">
              <a:buNone/>
            </a:pPr>
            <a:endParaRPr lang="nb-NO" sz="2000" dirty="0">
              <a:solidFill>
                <a:srgbClr val="002060"/>
              </a:solidFill>
            </a:endParaRPr>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499" y="4013847"/>
            <a:ext cx="2576946" cy="2008402"/>
          </a:xfrm>
          <a:prstGeom prst="rect">
            <a:avLst/>
          </a:prstGeom>
        </p:spPr>
      </p:pic>
    </p:spTree>
    <p:extLst>
      <p:ext uri="{BB962C8B-B14F-4D97-AF65-F5344CB8AC3E}">
        <p14:creationId xmlns:p14="http://schemas.microsoft.com/office/powerpoint/2010/main" val="426405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Modernistiske trekk i </a:t>
            </a:r>
            <a:r>
              <a:rPr lang="nb-NO" b="1" i="1" dirty="0" smtClean="0"/>
              <a:t>Sult</a:t>
            </a:r>
            <a:endParaRPr lang="nb-NO" b="1" i="1" dirty="0"/>
          </a:p>
        </p:txBody>
      </p:sp>
      <p:sp>
        <p:nvSpPr>
          <p:cNvPr id="3" name="Plassholder for innhold 2"/>
          <p:cNvSpPr>
            <a:spLocks noGrp="1"/>
          </p:cNvSpPr>
          <p:nvPr>
            <p:ph idx="1"/>
          </p:nvPr>
        </p:nvSpPr>
        <p:spPr/>
        <p:txBody>
          <a:bodyPr>
            <a:noAutofit/>
          </a:bodyPr>
          <a:lstStyle/>
          <a:p>
            <a:r>
              <a:rPr lang="nb-NO" sz="3600" dirty="0" smtClean="0"/>
              <a:t>Jeg-forteller</a:t>
            </a:r>
          </a:p>
          <a:p>
            <a:r>
              <a:rPr lang="nb-NO" sz="3600" dirty="0" smtClean="0"/>
              <a:t>Bevissthetsstrøm </a:t>
            </a:r>
          </a:p>
          <a:p>
            <a:r>
              <a:rPr lang="nb-NO" sz="3600" dirty="0" smtClean="0"/>
              <a:t>Vektlegging av indre problematikk</a:t>
            </a:r>
          </a:p>
          <a:p>
            <a:r>
              <a:rPr lang="nb-NO" sz="3600" dirty="0" smtClean="0"/>
              <a:t>Hovedpersonen</a:t>
            </a:r>
          </a:p>
          <a:p>
            <a:pPr lvl="1"/>
            <a:r>
              <a:rPr lang="nb-NO" sz="3200" dirty="0"/>
              <a:t>i</a:t>
            </a:r>
            <a:r>
              <a:rPr lang="nb-NO" sz="3200" dirty="0" smtClean="0"/>
              <a:t>rrasjonell, følelsesstyrt</a:t>
            </a:r>
          </a:p>
          <a:p>
            <a:pPr lvl="1"/>
            <a:r>
              <a:rPr lang="nb-NO" sz="3200" dirty="0"/>
              <a:t>h</a:t>
            </a:r>
            <a:r>
              <a:rPr lang="nb-NO" sz="3200" dirty="0" smtClean="0"/>
              <a:t>an selv ødelegger mer enn fattigdommen</a:t>
            </a:r>
          </a:p>
          <a:p>
            <a:r>
              <a:rPr lang="nb-NO" sz="3600" dirty="0" smtClean="0"/>
              <a:t>Handlingen foregår i storbyen</a:t>
            </a:r>
            <a:endParaRPr lang="nb-NO" sz="3600" dirty="0"/>
          </a:p>
        </p:txBody>
      </p:sp>
    </p:spTree>
    <p:extLst>
      <p:ext uri="{BB962C8B-B14F-4D97-AF65-F5344CB8AC3E}">
        <p14:creationId xmlns:p14="http://schemas.microsoft.com/office/powerpoint/2010/main" val="86891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Hamsuns litterære program</a:t>
            </a:r>
            <a:endParaRPr lang="nb-NO" b="1" dirty="0"/>
          </a:p>
        </p:txBody>
      </p:sp>
      <p:sp>
        <p:nvSpPr>
          <p:cNvPr id="3" name="Plassholder for innhold 2"/>
          <p:cNvSpPr>
            <a:spLocks noGrp="1"/>
          </p:cNvSpPr>
          <p:nvPr>
            <p:ph idx="1"/>
          </p:nvPr>
        </p:nvSpPr>
        <p:spPr/>
        <p:txBody>
          <a:bodyPr>
            <a:normAutofit fontScale="92500"/>
          </a:bodyPr>
          <a:lstStyle/>
          <a:p>
            <a:r>
              <a:rPr lang="nb-NO" sz="3600" dirty="0" smtClean="0"/>
              <a:t>Artikkelen «Fra det ubevisste sjeleliv» (1890)</a:t>
            </a:r>
          </a:p>
          <a:p>
            <a:pPr lvl="1"/>
            <a:r>
              <a:rPr lang="nb-NO" dirty="0"/>
              <a:t>e</a:t>
            </a:r>
            <a:r>
              <a:rPr lang="nb-NO" dirty="0" smtClean="0"/>
              <a:t>n forklaring på hovedpersonen i </a:t>
            </a:r>
            <a:r>
              <a:rPr lang="nb-NO" i="1" dirty="0" smtClean="0"/>
              <a:t>Sult</a:t>
            </a:r>
          </a:p>
          <a:p>
            <a:pPr lvl="1"/>
            <a:r>
              <a:rPr lang="nb-NO" dirty="0"/>
              <a:t>f</a:t>
            </a:r>
            <a:r>
              <a:rPr lang="nb-NO" dirty="0" smtClean="0"/>
              <a:t>orkaster fornuft- og problemdiktning</a:t>
            </a:r>
          </a:p>
          <a:p>
            <a:pPr lvl="1"/>
            <a:r>
              <a:rPr lang="nb-NO" dirty="0"/>
              <a:t>h</a:t>
            </a:r>
            <a:r>
              <a:rPr lang="nb-NO" dirty="0" smtClean="0"/>
              <a:t>yller følelsene og det irrasjonelle</a:t>
            </a:r>
          </a:p>
          <a:p>
            <a:pPr marL="457200" lvl="1" indent="0">
              <a:buNone/>
            </a:pPr>
            <a:endParaRPr lang="nb-NO" dirty="0" smtClean="0"/>
          </a:p>
          <a:p>
            <a:pPr marL="0" indent="0">
              <a:buNone/>
            </a:pPr>
            <a:r>
              <a:rPr lang="nb-NO" i="1" dirty="0" smtClean="0">
                <a:solidFill>
                  <a:srgbClr val="002060"/>
                </a:solidFill>
              </a:rPr>
              <a:t>……</a:t>
            </a:r>
            <a:r>
              <a:rPr lang="nb-NO" i="1" dirty="0" err="1" smtClean="0">
                <a:solidFill>
                  <a:srgbClr val="002060"/>
                </a:solidFill>
              </a:rPr>
              <a:t>skridtløse</a:t>
            </a:r>
            <a:r>
              <a:rPr lang="nb-NO" i="1" dirty="0">
                <a:solidFill>
                  <a:srgbClr val="002060"/>
                </a:solidFill>
              </a:rPr>
              <a:t>, sporløse </a:t>
            </a:r>
            <a:r>
              <a:rPr lang="nb-NO" i="1" dirty="0" err="1">
                <a:solidFill>
                  <a:srgbClr val="002060"/>
                </a:solidFill>
              </a:rPr>
              <a:t>Rejser</a:t>
            </a:r>
            <a:r>
              <a:rPr lang="nb-NO" i="1" dirty="0">
                <a:solidFill>
                  <a:srgbClr val="002060"/>
                </a:solidFill>
              </a:rPr>
              <a:t> med </a:t>
            </a:r>
            <a:r>
              <a:rPr lang="nb-NO" i="1" dirty="0" err="1">
                <a:solidFill>
                  <a:srgbClr val="002060"/>
                </a:solidFill>
              </a:rPr>
              <a:t>Hjærnen</a:t>
            </a:r>
            <a:r>
              <a:rPr lang="nb-NO" i="1" dirty="0">
                <a:solidFill>
                  <a:srgbClr val="002060"/>
                </a:solidFill>
              </a:rPr>
              <a:t> og </a:t>
            </a:r>
            <a:r>
              <a:rPr lang="nb-NO" i="1" dirty="0" err="1">
                <a:solidFill>
                  <a:srgbClr val="002060"/>
                </a:solidFill>
              </a:rPr>
              <a:t>Hjærtet</a:t>
            </a:r>
            <a:r>
              <a:rPr lang="nb-NO" i="1" dirty="0">
                <a:solidFill>
                  <a:srgbClr val="002060"/>
                </a:solidFill>
              </a:rPr>
              <a:t>, </a:t>
            </a:r>
            <a:r>
              <a:rPr lang="nb-NO" i="1" dirty="0" err="1">
                <a:solidFill>
                  <a:srgbClr val="002060"/>
                </a:solidFill>
              </a:rPr>
              <a:t>sælsomme</a:t>
            </a:r>
            <a:r>
              <a:rPr lang="nb-NO" i="1" dirty="0">
                <a:solidFill>
                  <a:srgbClr val="002060"/>
                </a:solidFill>
              </a:rPr>
              <a:t> Nervevirksomheder, Blodets Hvisken, </a:t>
            </a:r>
            <a:r>
              <a:rPr lang="nb-NO" i="1" dirty="0" err="1">
                <a:solidFill>
                  <a:srgbClr val="002060"/>
                </a:solidFill>
              </a:rPr>
              <a:t>Benpibernes</a:t>
            </a:r>
            <a:r>
              <a:rPr lang="nb-NO" i="1" dirty="0">
                <a:solidFill>
                  <a:srgbClr val="002060"/>
                </a:solidFill>
              </a:rPr>
              <a:t> Bøn, hele det </a:t>
            </a:r>
            <a:r>
              <a:rPr lang="nb-NO" i="1" dirty="0" err="1">
                <a:solidFill>
                  <a:srgbClr val="002060"/>
                </a:solidFill>
              </a:rPr>
              <a:t>ubevidste</a:t>
            </a:r>
            <a:r>
              <a:rPr lang="nb-NO" i="1" dirty="0">
                <a:solidFill>
                  <a:srgbClr val="002060"/>
                </a:solidFill>
              </a:rPr>
              <a:t> </a:t>
            </a:r>
            <a:r>
              <a:rPr lang="nb-NO" i="1" dirty="0" err="1">
                <a:solidFill>
                  <a:srgbClr val="002060"/>
                </a:solidFill>
              </a:rPr>
              <a:t>Sjæleliv</a:t>
            </a:r>
            <a:r>
              <a:rPr lang="nb-NO" i="1" dirty="0">
                <a:solidFill>
                  <a:srgbClr val="002060"/>
                </a:solidFill>
              </a:rPr>
              <a:t>. </a:t>
            </a:r>
            <a:endParaRPr lang="nb-NO" dirty="0">
              <a:solidFill>
                <a:srgbClr val="002060"/>
              </a:solidFill>
            </a:endParaRPr>
          </a:p>
        </p:txBody>
      </p:sp>
    </p:spTree>
    <p:extLst>
      <p:ext uri="{BB962C8B-B14F-4D97-AF65-F5344CB8AC3E}">
        <p14:creationId xmlns:p14="http://schemas.microsoft.com/office/powerpoint/2010/main" val="360646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Hans E. Kinck - ekspresjonist</a:t>
            </a:r>
            <a:endParaRPr lang="nb-NO" b="1" dirty="0"/>
          </a:p>
        </p:txBody>
      </p:sp>
      <p:sp>
        <p:nvSpPr>
          <p:cNvPr id="3" name="Plassholder for innhold 2"/>
          <p:cNvSpPr>
            <a:spLocks noGrp="1"/>
          </p:cNvSpPr>
          <p:nvPr>
            <p:ph idx="1"/>
          </p:nvPr>
        </p:nvSpPr>
        <p:spPr/>
        <p:txBody>
          <a:bodyPr>
            <a:normAutofit/>
          </a:bodyPr>
          <a:lstStyle/>
          <a:p>
            <a:pPr marL="0" indent="0">
              <a:buNone/>
            </a:pPr>
            <a:r>
              <a:rPr lang="nb-NO" sz="2400" i="1" dirty="0" smtClean="0">
                <a:solidFill>
                  <a:srgbClr val="002060"/>
                </a:solidFill>
              </a:rPr>
              <a:t>…øynene </a:t>
            </a:r>
            <a:r>
              <a:rPr lang="nb-NO" sz="2400" i="1" dirty="0">
                <a:solidFill>
                  <a:srgbClr val="002060"/>
                </a:solidFill>
              </a:rPr>
              <a:t>hans var som ødslige fjellvann, det svarte skjegget som </a:t>
            </a:r>
            <a:r>
              <a:rPr lang="nb-NO" sz="2400" i="1" dirty="0" err="1">
                <a:solidFill>
                  <a:srgbClr val="002060"/>
                </a:solidFill>
              </a:rPr>
              <a:t>sammenvaset</a:t>
            </a:r>
            <a:r>
              <a:rPr lang="nb-NO" sz="2400" i="1" dirty="0">
                <a:solidFill>
                  <a:srgbClr val="002060"/>
                </a:solidFill>
              </a:rPr>
              <a:t> klunger og stive </a:t>
            </a:r>
            <a:r>
              <a:rPr lang="nb-NO" sz="2400" i="1" dirty="0" err="1">
                <a:solidFill>
                  <a:srgbClr val="002060"/>
                </a:solidFill>
              </a:rPr>
              <a:t>gresstrå</a:t>
            </a:r>
            <a:r>
              <a:rPr lang="nb-NO" sz="2400" i="1" dirty="0">
                <a:solidFill>
                  <a:srgbClr val="002060"/>
                </a:solidFill>
              </a:rPr>
              <a:t> nedfor Trollberg; når han pustet var det som gufs fra myr og mørke</a:t>
            </a:r>
            <a:r>
              <a:rPr lang="nb-NO" sz="2400" i="1" dirty="0" smtClean="0">
                <a:solidFill>
                  <a:srgbClr val="002060"/>
                </a:solidFill>
              </a:rPr>
              <a:t>.</a:t>
            </a:r>
          </a:p>
          <a:p>
            <a:pPr marL="0" indent="0">
              <a:buNone/>
            </a:pPr>
            <a:endParaRPr lang="nb-NO" sz="1600" dirty="0"/>
          </a:p>
          <a:p>
            <a:r>
              <a:rPr lang="nb-NO" sz="2800" dirty="0" smtClean="0"/>
              <a:t>Novellen </a:t>
            </a:r>
            <a:r>
              <a:rPr lang="nb-NO" sz="2800" dirty="0"/>
              <a:t>«Felen i </a:t>
            </a:r>
            <a:r>
              <a:rPr lang="nb-NO" sz="2800" dirty="0" err="1"/>
              <a:t>vilde</a:t>
            </a:r>
            <a:r>
              <a:rPr lang="nb-NO" sz="2800" dirty="0"/>
              <a:t> </a:t>
            </a:r>
            <a:r>
              <a:rPr lang="nb-NO" sz="2800" dirty="0" smtClean="0"/>
              <a:t>skogen» </a:t>
            </a:r>
          </a:p>
          <a:p>
            <a:pPr lvl="1"/>
            <a:r>
              <a:rPr lang="nb-NO" sz="1600" dirty="0" smtClean="0"/>
              <a:t>fra </a:t>
            </a:r>
            <a:r>
              <a:rPr lang="nb-NO" sz="1600" i="1" dirty="0" err="1" smtClean="0"/>
              <a:t>Flaggermusvinger</a:t>
            </a:r>
            <a:r>
              <a:rPr lang="nb-NO" sz="1600" i="1" dirty="0" smtClean="0"/>
              <a:t>. Eventyr vestfra </a:t>
            </a:r>
            <a:r>
              <a:rPr lang="nb-NO" sz="1600" dirty="0" smtClean="0"/>
              <a:t>(1895</a:t>
            </a:r>
            <a:r>
              <a:rPr lang="nb-NO" sz="1600" dirty="0" smtClean="0"/>
              <a:t>)</a:t>
            </a:r>
            <a:endParaRPr lang="nb-NO" sz="1600" dirty="0" smtClean="0"/>
          </a:p>
          <a:p>
            <a:r>
              <a:rPr lang="nb-NO" sz="2800" dirty="0" smtClean="0"/>
              <a:t>Deterministisk tankegang: </a:t>
            </a:r>
          </a:p>
          <a:p>
            <a:pPr lvl="1"/>
            <a:r>
              <a:rPr lang="nb-NO" sz="2600" dirty="0" smtClean="0"/>
              <a:t>arv og miljø </a:t>
            </a:r>
            <a:r>
              <a:rPr lang="nb-NO" sz="2600" dirty="0" smtClean="0"/>
              <a:t>bestemmer</a:t>
            </a:r>
            <a:endParaRPr lang="nb-NO" sz="2600" dirty="0" smtClean="0"/>
          </a:p>
          <a:p>
            <a:r>
              <a:rPr lang="nb-NO" sz="2800" dirty="0" smtClean="0"/>
              <a:t>Ekspresjonisme utenfor storbyen</a:t>
            </a:r>
          </a:p>
          <a:p>
            <a:pPr marL="0" indent="0">
              <a:buNone/>
            </a:pPr>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6828" y="4209753"/>
            <a:ext cx="2215445" cy="1880755"/>
          </a:xfrm>
          <a:prstGeom prst="rect">
            <a:avLst/>
          </a:prstGeom>
        </p:spPr>
      </p:pic>
    </p:spTree>
    <p:extLst>
      <p:ext uri="{BB962C8B-B14F-4D97-AF65-F5344CB8AC3E}">
        <p14:creationId xmlns:p14="http://schemas.microsoft.com/office/powerpoint/2010/main" val="382485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Retning 2: Nyromantikk</a:t>
            </a:r>
            <a:endParaRPr lang="nb-NO" dirty="0"/>
          </a:p>
        </p:txBody>
      </p:sp>
      <p:sp>
        <p:nvSpPr>
          <p:cNvPr id="3" name="Plassholder for innhold 2"/>
          <p:cNvSpPr>
            <a:spLocks noGrp="1"/>
          </p:cNvSpPr>
          <p:nvPr>
            <p:ph idx="1"/>
          </p:nvPr>
        </p:nvSpPr>
        <p:spPr/>
        <p:txBody>
          <a:bodyPr>
            <a:normAutofit fontScale="70000" lnSpcReduction="20000"/>
          </a:bodyPr>
          <a:lstStyle/>
          <a:p>
            <a:pPr marL="0" indent="0">
              <a:buNone/>
            </a:pPr>
            <a:r>
              <a:rPr lang="nb-NO" dirty="0" smtClean="0"/>
              <a:t>			</a:t>
            </a:r>
            <a:r>
              <a:rPr lang="nb-NO" i="1" dirty="0" smtClean="0">
                <a:solidFill>
                  <a:srgbClr val="002060"/>
                </a:solidFill>
              </a:rPr>
              <a:t>Ikke </a:t>
            </a:r>
            <a:r>
              <a:rPr lang="nb-NO" i="1" dirty="0" err="1">
                <a:solidFill>
                  <a:srgbClr val="002060"/>
                </a:solidFill>
              </a:rPr>
              <a:t>janitscharmusik</a:t>
            </a:r>
            <a:r>
              <a:rPr lang="nb-NO" i="1" dirty="0">
                <a:solidFill>
                  <a:srgbClr val="002060"/>
                </a:solidFill>
              </a:rPr>
              <a:t>!</a:t>
            </a:r>
          </a:p>
          <a:p>
            <a:pPr marL="0" indent="0">
              <a:buNone/>
            </a:pPr>
            <a:r>
              <a:rPr lang="nb-NO" i="1" dirty="0" smtClean="0">
                <a:solidFill>
                  <a:srgbClr val="002060"/>
                </a:solidFill>
              </a:rPr>
              <a:t>			Stille</a:t>
            </a:r>
            <a:r>
              <a:rPr lang="nb-NO" i="1" dirty="0">
                <a:solidFill>
                  <a:srgbClr val="002060"/>
                </a:solidFill>
              </a:rPr>
              <a:t>, I </a:t>
            </a:r>
            <a:r>
              <a:rPr lang="nb-NO" i="1" dirty="0" err="1">
                <a:solidFill>
                  <a:srgbClr val="002060"/>
                </a:solidFill>
              </a:rPr>
              <a:t>marschtunge</a:t>
            </a:r>
            <a:r>
              <a:rPr lang="nb-NO" i="1" dirty="0">
                <a:solidFill>
                  <a:srgbClr val="002060"/>
                </a:solidFill>
              </a:rPr>
              <a:t> </a:t>
            </a:r>
            <a:r>
              <a:rPr lang="nb-NO" i="1" dirty="0" err="1">
                <a:solidFill>
                  <a:srgbClr val="002060"/>
                </a:solidFill>
              </a:rPr>
              <a:t>rythmer</a:t>
            </a:r>
            <a:r>
              <a:rPr lang="nb-NO" i="1" dirty="0">
                <a:solidFill>
                  <a:srgbClr val="002060"/>
                </a:solidFill>
              </a:rPr>
              <a:t>!</a:t>
            </a:r>
          </a:p>
          <a:p>
            <a:pPr marL="0" indent="0">
              <a:buNone/>
            </a:pPr>
            <a:r>
              <a:rPr lang="nb-NO" i="1" dirty="0" smtClean="0">
                <a:solidFill>
                  <a:srgbClr val="002060"/>
                </a:solidFill>
              </a:rPr>
              <a:t>			Stille</a:t>
            </a:r>
            <a:r>
              <a:rPr lang="nb-NO" i="1" dirty="0">
                <a:solidFill>
                  <a:srgbClr val="002060"/>
                </a:solidFill>
              </a:rPr>
              <a:t>, for fan, Musikanter!</a:t>
            </a:r>
          </a:p>
          <a:p>
            <a:pPr marL="0" indent="0">
              <a:buNone/>
            </a:pPr>
            <a:r>
              <a:rPr lang="nb-NO" i="1" dirty="0" smtClean="0">
                <a:solidFill>
                  <a:srgbClr val="002060"/>
                </a:solidFill>
              </a:rPr>
              <a:t>		</a:t>
            </a:r>
            <a:r>
              <a:rPr lang="nb-NO" i="1" dirty="0" err="1" smtClean="0">
                <a:solidFill>
                  <a:srgbClr val="002060"/>
                </a:solidFill>
              </a:rPr>
              <a:t>Tscerkesserinderne</a:t>
            </a:r>
            <a:r>
              <a:rPr lang="nb-NO" i="1" dirty="0">
                <a:solidFill>
                  <a:srgbClr val="002060"/>
                </a:solidFill>
              </a:rPr>
              <a:t>, </a:t>
            </a:r>
            <a:r>
              <a:rPr lang="nb-NO" i="1" dirty="0" err="1">
                <a:solidFill>
                  <a:srgbClr val="002060"/>
                </a:solidFill>
              </a:rPr>
              <a:t>Tscerkesserinderne</a:t>
            </a:r>
            <a:r>
              <a:rPr lang="nb-NO" i="1" dirty="0">
                <a:solidFill>
                  <a:srgbClr val="002060"/>
                </a:solidFill>
              </a:rPr>
              <a:t>,</a:t>
            </a:r>
          </a:p>
          <a:p>
            <a:pPr marL="0" indent="0">
              <a:buNone/>
            </a:pPr>
            <a:r>
              <a:rPr lang="nb-NO" i="1" dirty="0" smtClean="0">
                <a:solidFill>
                  <a:srgbClr val="002060"/>
                </a:solidFill>
              </a:rPr>
              <a:t>			lad </a:t>
            </a:r>
            <a:r>
              <a:rPr lang="nb-NO" i="1" dirty="0">
                <a:solidFill>
                  <a:srgbClr val="002060"/>
                </a:solidFill>
              </a:rPr>
              <a:t>dem blot komme!</a:t>
            </a:r>
          </a:p>
          <a:p>
            <a:pPr marL="0" indent="0">
              <a:buNone/>
            </a:pPr>
            <a:r>
              <a:rPr lang="nb-NO" i="1" dirty="0" smtClean="0">
                <a:solidFill>
                  <a:srgbClr val="002060"/>
                </a:solidFill>
              </a:rPr>
              <a:t>		</a:t>
            </a:r>
            <a:r>
              <a:rPr lang="nb-NO" i="1" dirty="0" err="1" smtClean="0">
                <a:solidFill>
                  <a:srgbClr val="002060"/>
                </a:solidFill>
              </a:rPr>
              <a:t>Ind</a:t>
            </a:r>
            <a:r>
              <a:rPr lang="nb-NO" i="1" dirty="0" smtClean="0">
                <a:solidFill>
                  <a:srgbClr val="002060"/>
                </a:solidFill>
              </a:rPr>
              <a:t> </a:t>
            </a:r>
            <a:r>
              <a:rPr lang="nb-NO" i="1" dirty="0">
                <a:solidFill>
                  <a:srgbClr val="002060"/>
                </a:solidFill>
              </a:rPr>
              <a:t>skal de danse på </a:t>
            </a:r>
            <a:r>
              <a:rPr lang="nb-NO" i="1" dirty="0" err="1">
                <a:solidFill>
                  <a:srgbClr val="002060"/>
                </a:solidFill>
              </a:rPr>
              <a:t>spæde</a:t>
            </a:r>
            <a:r>
              <a:rPr lang="nb-NO" i="1" dirty="0">
                <a:solidFill>
                  <a:srgbClr val="002060"/>
                </a:solidFill>
              </a:rPr>
              <a:t> små </a:t>
            </a:r>
            <a:r>
              <a:rPr lang="nb-NO" i="1" dirty="0" err="1">
                <a:solidFill>
                  <a:srgbClr val="002060"/>
                </a:solidFill>
              </a:rPr>
              <a:t>fødder</a:t>
            </a:r>
            <a:endParaRPr lang="nb-NO" i="1" dirty="0">
              <a:solidFill>
                <a:srgbClr val="002060"/>
              </a:solidFill>
            </a:endParaRPr>
          </a:p>
          <a:p>
            <a:pPr marL="0" indent="0">
              <a:buNone/>
            </a:pPr>
            <a:r>
              <a:rPr lang="nb-NO" i="1" dirty="0" smtClean="0">
                <a:solidFill>
                  <a:srgbClr val="002060"/>
                </a:solidFill>
              </a:rPr>
              <a:t>			til </a:t>
            </a:r>
            <a:r>
              <a:rPr lang="nb-NO" i="1" dirty="0" err="1">
                <a:solidFill>
                  <a:srgbClr val="002060"/>
                </a:solidFill>
              </a:rPr>
              <a:t>dæmpet</a:t>
            </a:r>
            <a:r>
              <a:rPr lang="nb-NO" i="1" dirty="0">
                <a:solidFill>
                  <a:srgbClr val="002060"/>
                </a:solidFill>
              </a:rPr>
              <a:t> musikk</a:t>
            </a:r>
          </a:p>
          <a:p>
            <a:pPr marL="0" indent="0">
              <a:buNone/>
            </a:pPr>
            <a:r>
              <a:rPr lang="nb-NO" i="1" dirty="0" smtClean="0">
                <a:solidFill>
                  <a:srgbClr val="002060"/>
                </a:solidFill>
              </a:rPr>
              <a:t>			fra </a:t>
            </a:r>
            <a:r>
              <a:rPr lang="nb-NO" i="1" dirty="0">
                <a:solidFill>
                  <a:srgbClr val="002060"/>
                </a:solidFill>
              </a:rPr>
              <a:t>fjerne </a:t>
            </a:r>
            <a:r>
              <a:rPr lang="nb-NO" i="1" dirty="0" err="1">
                <a:solidFill>
                  <a:srgbClr val="002060"/>
                </a:solidFill>
              </a:rPr>
              <a:t>guitarer</a:t>
            </a:r>
            <a:r>
              <a:rPr lang="nb-NO" i="1" dirty="0">
                <a:solidFill>
                  <a:srgbClr val="002060"/>
                </a:solidFill>
              </a:rPr>
              <a:t>.</a:t>
            </a:r>
          </a:p>
          <a:p>
            <a:pPr marL="0" indent="0">
              <a:buNone/>
            </a:pPr>
            <a:r>
              <a:rPr lang="nb-NO" i="1" dirty="0" smtClean="0">
                <a:solidFill>
                  <a:srgbClr val="002060"/>
                </a:solidFill>
              </a:rPr>
              <a:t>		Surrende</a:t>
            </a:r>
            <a:r>
              <a:rPr lang="nb-NO" i="1" dirty="0">
                <a:solidFill>
                  <a:srgbClr val="002060"/>
                </a:solidFill>
              </a:rPr>
              <a:t>, kurrende, kjælende toner,</a:t>
            </a:r>
          </a:p>
          <a:p>
            <a:pPr marL="0" indent="0">
              <a:buNone/>
            </a:pPr>
            <a:r>
              <a:rPr lang="nb-NO" i="1" dirty="0" smtClean="0">
                <a:solidFill>
                  <a:srgbClr val="002060"/>
                </a:solidFill>
              </a:rPr>
              <a:t>		smilende</a:t>
            </a:r>
            <a:r>
              <a:rPr lang="nb-NO" i="1" dirty="0">
                <a:solidFill>
                  <a:srgbClr val="002060"/>
                </a:solidFill>
              </a:rPr>
              <a:t>, hvilende, hviskende toner,</a:t>
            </a:r>
          </a:p>
          <a:p>
            <a:pPr marL="0" indent="0">
              <a:buNone/>
            </a:pPr>
            <a:r>
              <a:rPr lang="nb-NO" i="1" dirty="0" smtClean="0">
                <a:solidFill>
                  <a:srgbClr val="002060"/>
                </a:solidFill>
              </a:rPr>
              <a:t>			sanselig </a:t>
            </a:r>
            <a:r>
              <a:rPr lang="nb-NO" i="1" dirty="0" err="1">
                <a:solidFill>
                  <a:srgbClr val="002060"/>
                </a:solidFill>
              </a:rPr>
              <a:t>søde</a:t>
            </a:r>
            <a:r>
              <a:rPr lang="nb-NO" i="1" dirty="0">
                <a:solidFill>
                  <a:srgbClr val="002060"/>
                </a:solidFill>
              </a:rPr>
              <a:t>:</a:t>
            </a:r>
          </a:p>
          <a:p>
            <a:pPr marL="0" indent="0">
              <a:buNone/>
            </a:pPr>
            <a:r>
              <a:rPr lang="nb-NO" i="1" dirty="0" smtClean="0">
                <a:solidFill>
                  <a:srgbClr val="002060"/>
                </a:solidFill>
              </a:rPr>
              <a:t>			Fandango</a:t>
            </a:r>
            <a:r>
              <a:rPr lang="nb-NO" i="1" dirty="0">
                <a:solidFill>
                  <a:srgbClr val="002060"/>
                </a:solidFill>
              </a:rPr>
              <a:t>!</a:t>
            </a:r>
          </a:p>
          <a:p>
            <a:endParaRPr lang="nb-NO" dirty="0"/>
          </a:p>
        </p:txBody>
      </p:sp>
    </p:spTree>
    <p:extLst>
      <p:ext uri="{BB962C8B-B14F-4D97-AF65-F5344CB8AC3E}">
        <p14:creationId xmlns:p14="http://schemas.microsoft.com/office/powerpoint/2010/main" val="399763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Nyromantikk (forts.)</a:t>
            </a:r>
            <a:endParaRPr lang="nb-NO" sz="4000" b="1" dirty="0"/>
          </a:p>
        </p:txBody>
      </p:sp>
      <p:sp>
        <p:nvSpPr>
          <p:cNvPr id="3" name="Plassholder for innhold 2"/>
          <p:cNvSpPr>
            <a:spLocks noGrp="1"/>
          </p:cNvSpPr>
          <p:nvPr>
            <p:ph idx="1"/>
          </p:nvPr>
        </p:nvSpPr>
        <p:spPr/>
        <p:txBody>
          <a:bodyPr>
            <a:normAutofit/>
          </a:bodyPr>
          <a:lstStyle/>
          <a:p>
            <a:r>
              <a:rPr lang="nb-NO" sz="2800" dirty="0" smtClean="0"/>
              <a:t>Pang-start med fremføringen av diktet «Fandango»</a:t>
            </a:r>
          </a:p>
          <a:p>
            <a:pPr lvl="1"/>
            <a:r>
              <a:rPr lang="nb-NO" sz="1600" dirty="0"/>
              <a:t>s</a:t>
            </a:r>
            <a:r>
              <a:rPr lang="nb-NO" sz="1600" dirty="0" smtClean="0"/>
              <a:t>krevet av Vilhelm Krag høsten 1890</a:t>
            </a:r>
          </a:p>
          <a:p>
            <a:pPr lvl="1"/>
            <a:r>
              <a:rPr lang="nb-NO" sz="1600" dirty="0"/>
              <a:t>m</a:t>
            </a:r>
            <a:r>
              <a:rPr lang="nb-NO" sz="1600" dirty="0" smtClean="0"/>
              <a:t>otiv: død, erotikk og det </a:t>
            </a:r>
            <a:r>
              <a:rPr lang="nb-NO" sz="1600" dirty="0" smtClean="0"/>
              <a:t>eksotiske</a:t>
            </a:r>
            <a:endParaRPr lang="nb-NO" sz="1600" dirty="0" smtClean="0"/>
          </a:p>
          <a:p>
            <a:r>
              <a:rPr lang="nb-NO" sz="2800" dirty="0" smtClean="0"/>
              <a:t>Nyromantikk parallelt med </a:t>
            </a:r>
            <a:r>
              <a:rPr lang="nb-NO" sz="2800" dirty="0" smtClean="0"/>
              <a:t>tidlig-modernisme</a:t>
            </a:r>
          </a:p>
          <a:p>
            <a:endParaRPr lang="nb-NO" sz="2800" dirty="0"/>
          </a:p>
          <a:p>
            <a:endParaRPr lang="nb-NO" sz="2800" dirty="0" smtClean="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265" y="3356264"/>
            <a:ext cx="1964385" cy="2530904"/>
          </a:xfrm>
          <a:prstGeom prst="rect">
            <a:avLst/>
          </a:prstGeom>
        </p:spPr>
      </p:pic>
    </p:spTree>
    <p:extLst>
      <p:ext uri="{BB962C8B-B14F-4D97-AF65-F5344CB8AC3E}">
        <p14:creationId xmlns:p14="http://schemas.microsoft.com/office/powerpoint/2010/main" val="23471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Nyromantikk (forts.)</a:t>
            </a:r>
            <a:endParaRPr lang="nb-NO" sz="4000" b="1" dirty="0"/>
          </a:p>
        </p:txBody>
      </p:sp>
      <p:sp>
        <p:nvSpPr>
          <p:cNvPr id="3" name="Plassholder for innhold 2"/>
          <p:cNvSpPr>
            <a:spLocks noGrp="1"/>
          </p:cNvSpPr>
          <p:nvPr>
            <p:ph idx="1"/>
          </p:nvPr>
        </p:nvSpPr>
        <p:spPr/>
        <p:txBody>
          <a:bodyPr>
            <a:normAutofit/>
          </a:bodyPr>
          <a:lstStyle/>
          <a:p>
            <a:pPr lvl="1"/>
            <a:r>
              <a:rPr lang="nb-NO" sz="4000" dirty="0" smtClean="0"/>
              <a:t> </a:t>
            </a:r>
            <a:r>
              <a:rPr lang="nb-NO" sz="3200" dirty="0" smtClean="0"/>
              <a:t>sivilisasjonskritikk </a:t>
            </a:r>
          </a:p>
          <a:p>
            <a:pPr lvl="1"/>
            <a:r>
              <a:rPr lang="nb-NO" sz="3200" dirty="0"/>
              <a:t> </a:t>
            </a:r>
            <a:r>
              <a:rPr lang="nb-NO" sz="3200" dirty="0" smtClean="0"/>
              <a:t>det lyriske, vakre</a:t>
            </a:r>
          </a:p>
          <a:p>
            <a:pPr lvl="1"/>
            <a:r>
              <a:rPr lang="nb-NO" sz="3200" dirty="0" smtClean="0"/>
              <a:t> erotikk, destruktiv kjærlighet</a:t>
            </a:r>
          </a:p>
          <a:p>
            <a:pPr lvl="1"/>
            <a:r>
              <a:rPr lang="nb-NO" sz="3200" dirty="0" smtClean="0"/>
              <a:t> kvinnen som skjøge og madonna</a:t>
            </a:r>
          </a:p>
        </p:txBody>
      </p:sp>
    </p:spTree>
    <p:extLst>
      <p:ext uri="{BB962C8B-B14F-4D97-AF65-F5344CB8AC3E}">
        <p14:creationId xmlns:p14="http://schemas.microsoft.com/office/powerpoint/2010/main" val="1100089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Nyromantikk (forts.)</a:t>
            </a:r>
            <a:endParaRPr lang="nb-NO" sz="4000" dirty="0"/>
          </a:p>
        </p:txBody>
      </p:sp>
      <p:sp>
        <p:nvSpPr>
          <p:cNvPr id="3" name="Plassholder for innhold 2"/>
          <p:cNvSpPr>
            <a:spLocks noGrp="1"/>
          </p:cNvSpPr>
          <p:nvPr>
            <p:ph idx="1"/>
          </p:nvPr>
        </p:nvSpPr>
        <p:spPr>
          <a:xfrm>
            <a:off x="457200" y="1309256"/>
            <a:ext cx="8229600" cy="4816904"/>
          </a:xfrm>
        </p:spPr>
        <p:txBody>
          <a:bodyPr/>
          <a:lstStyle/>
          <a:p>
            <a:pPr lvl="1"/>
            <a:r>
              <a:rPr lang="nb-NO" sz="4000" dirty="0" smtClean="0"/>
              <a:t> </a:t>
            </a:r>
            <a:r>
              <a:rPr lang="nb-NO" sz="3200" dirty="0" smtClean="0"/>
              <a:t>natur</a:t>
            </a:r>
          </a:p>
          <a:p>
            <a:pPr lvl="1"/>
            <a:r>
              <a:rPr lang="nb-NO" sz="3200" dirty="0" smtClean="0"/>
              <a:t> mystikk</a:t>
            </a:r>
          </a:p>
          <a:p>
            <a:pPr lvl="1"/>
            <a:r>
              <a:rPr lang="nb-NO" sz="3200" dirty="0" smtClean="0"/>
              <a:t> det orientalske og eksotiske</a:t>
            </a:r>
          </a:p>
          <a:p>
            <a:pPr lvl="1"/>
            <a:r>
              <a:rPr lang="nb-NO" sz="3200" dirty="0" smtClean="0"/>
              <a:t> myter og folketro</a:t>
            </a:r>
          </a:p>
          <a:p>
            <a:pPr lvl="1"/>
            <a:r>
              <a:rPr lang="nb-NO" sz="3200" dirty="0" smtClean="0"/>
              <a:t> romantisering av død og selvmord</a:t>
            </a:r>
          </a:p>
          <a:p>
            <a:endParaRPr lang="nb-NO" dirty="0"/>
          </a:p>
        </p:txBody>
      </p:sp>
    </p:spTree>
    <p:extLst>
      <p:ext uri="{BB962C8B-B14F-4D97-AF65-F5344CB8AC3E}">
        <p14:creationId xmlns:p14="http://schemas.microsoft.com/office/powerpoint/2010/main" val="308320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a:t>
            </a:r>
            <a:endParaRPr lang="nb-NO" dirty="0"/>
          </a:p>
        </p:txBody>
      </p:sp>
      <p:sp>
        <p:nvSpPr>
          <p:cNvPr id="3" name="Plassholder for innhold 2"/>
          <p:cNvSpPr>
            <a:spLocks noGrp="1"/>
          </p:cNvSpPr>
          <p:nvPr>
            <p:ph idx="1"/>
          </p:nvPr>
        </p:nvSpPr>
        <p:spPr/>
        <p:txBody>
          <a:bodyPr/>
          <a:lstStyle/>
          <a:p>
            <a:r>
              <a:rPr lang="nb-NO" sz="2400" dirty="0" smtClean="0"/>
              <a:t>Kunne gjøre rede for kjennetegn ved den tidlige modernismen</a:t>
            </a:r>
          </a:p>
          <a:p>
            <a:r>
              <a:rPr lang="nb-NO" sz="2400" dirty="0" smtClean="0"/>
              <a:t>Kunne gjøre rede for kjennetegn ved nyromantikken</a:t>
            </a:r>
          </a:p>
          <a:p>
            <a:r>
              <a:rPr lang="nb-NO" sz="2400" dirty="0" smtClean="0"/>
              <a:t>Peke på komposisjon og sentrale temaer og motiver i litteraturen fra 1890-årene</a:t>
            </a:r>
          </a:p>
          <a:p>
            <a:r>
              <a:rPr lang="nb-NO" sz="2400" dirty="0" smtClean="0"/>
              <a:t>Gjøre rede for bruddet med realismen og naturalismen som perioden står for</a:t>
            </a:r>
          </a:p>
          <a:p>
            <a:r>
              <a:rPr lang="nb-NO" sz="2400" dirty="0" smtClean="0"/>
              <a:t>Kjenne til sentrale forfatter og tekster fra perioden</a:t>
            </a:r>
            <a:endParaRPr lang="nb-NO" sz="2400" dirty="0"/>
          </a:p>
        </p:txBody>
      </p:sp>
    </p:spTree>
    <p:extLst>
      <p:ext uri="{BB962C8B-B14F-4D97-AF65-F5344CB8AC3E}">
        <p14:creationId xmlns:p14="http://schemas.microsoft.com/office/powerpoint/2010/main" val="304867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Nyromantisk roman</a:t>
            </a:r>
            <a:br>
              <a:rPr lang="nb-NO" b="1" dirty="0" smtClean="0"/>
            </a:br>
            <a:r>
              <a:rPr lang="nb-NO" b="1" dirty="0" smtClean="0"/>
              <a:t>Knut Hamsun: </a:t>
            </a:r>
            <a:r>
              <a:rPr lang="nb-NO" b="1" i="1" dirty="0" smtClean="0"/>
              <a:t>Pan</a:t>
            </a:r>
            <a:r>
              <a:rPr lang="nb-NO" b="1" dirty="0" smtClean="0"/>
              <a:t> (1894)</a:t>
            </a:r>
            <a:endParaRPr lang="nb-NO" dirty="0"/>
          </a:p>
        </p:txBody>
      </p:sp>
      <p:sp>
        <p:nvSpPr>
          <p:cNvPr id="3" name="Plassholder for innhold 2"/>
          <p:cNvSpPr>
            <a:spLocks noGrp="1"/>
          </p:cNvSpPr>
          <p:nvPr>
            <p:ph idx="1"/>
          </p:nvPr>
        </p:nvSpPr>
        <p:spPr/>
        <p:txBody>
          <a:bodyPr/>
          <a:lstStyle/>
          <a:p>
            <a:pPr marL="0" indent="0">
              <a:buNone/>
            </a:pPr>
            <a:endParaRPr lang="nb-NO" i="1" dirty="0" smtClean="0"/>
          </a:p>
          <a:p>
            <a:pPr marL="0" indent="0">
              <a:buNone/>
            </a:pPr>
            <a:r>
              <a:rPr lang="nb-NO" i="1" dirty="0" smtClean="0">
                <a:solidFill>
                  <a:srgbClr val="002060"/>
                </a:solidFill>
              </a:rPr>
              <a:t>Skogens </a:t>
            </a:r>
            <a:r>
              <a:rPr lang="nb-NO" i="1" dirty="0">
                <a:solidFill>
                  <a:srgbClr val="002060"/>
                </a:solidFill>
              </a:rPr>
              <a:t>stemning gikk frem og tilbake gjennom mine sanser, jeg gråt av kjærlighet og var aldeles glad derved, jeg var oppløst av takksigelse. Du gode skog, mitt hjem, Guds fred, skal jeg si deg fra mitt hjerte.</a:t>
            </a:r>
            <a:r>
              <a:rPr lang="nb-NO" dirty="0">
                <a:solidFill>
                  <a:srgbClr val="002060"/>
                </a:solidFill>
              </a:rPr>
              <a:t> </a:t>
            </a:r>
          </a:p>
          <a:p>
            <a:endParaRPr lang="nb-NO" dirty="0"/>
          </a:p>
        </p:txBody>
      </p:sp>
    </p:spTree>
    <p:extLst>
      <p:ext uri="{BB962C8B-B14F-4D97-AF65-F5344CB8AC3E}">
        <p14:creationId xmlns:p14="http://schemas.microsoft.com/office/powerpoint/2010/main" val="72290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4000" b="1" dirty="0" smtClean="0"/>
              <a:t>Hamsuns </a:t>
            </a:r>
            <a:r>
              <a:rPr lang="nb-NO" sz="4000" b="1" i="1" dirty="0" smtClean="0"/>
              <a:t>Pan</a:t>
            </a:r>
            <a:r>
              <a:rPr lang="nb-NO" sz="4000" b="1" dirty="0" smtClean="0"/>
              <a:t> (forts)</a:t>
            </a:r>
            <a:endParaRPr lang="nb-NO" sz="4000" dirty="0"/>
          </a:p>
        </p:txBody>
      </p:sp>
      <p:sp>
        <p:nvSpPr>
          <p:cNvPr id="5" name="Plassholder for innhold 4"/>
          <p:cNvSpPr>
            <a:spLocks noGrp="1"/>
          </p:cNvSpPr>
          <p:nvPr>
            <p:ph idx="1"/>
          </p:nvPr>
        </p:nvSpPr>
        <p:spPr/>
        <p:txBody>
          <a:bodyPr>
            <a:normAutofit/>
          </a:bodyPr>
          <a:lstStyle/>
          <a:p>
            <a:r>
              <a:rPr lang="nb-NO" sz="3600" dirty="0" smtClean="0"/>
              <a:t>Om Løytnant Glahns flukt fra sivilisasjonen</a:t>
            </a:r>
          </a:p>
          <a:p>
            <a:r>
              <a:rPr lang="nb-NO" sz="3600" dirty="0" smtClean="0"/>
              <a:t>Naturromantikk i Nordland</a:t>
            </a:r>
          </a:p>
          <a:p>
            <a:r>
              <a:rPr lang="nb-NO" sz="3600" dirty="0" smtClean="0"/>
              <a:t>Destruktiv kjærlighet</a:t>
            </a:r>
          </a:p>
          <a:p>
            <a:r>
              <a:rPr lang="nb-NO" sz="3600" dirty="0" smtClean="0"/>
              <a:t>Mystikk og folketro</a:t>
            </a:r>
          </a:p>
          <a:p>
            <a:r>
              <a:rPr lang="nb-NO" sz="3600" dirty="0" smtClean="0"/>
              <a:t>Symbolikk og lyrisk språk</a:t>
            </a:r>
            <a:endParaRPr lang="nb-NO" sz="3600" dirty="0"/>
          </a:p>
        </p:txBody>
      </p:sp>
    </p:spTree>
    <p:extLst>
      <p:ext uri="{BB962C8B-B14F-4D97-AF65-F5344CB8AC3E}">
        <p14:creationId xmlns:p14="http://schemas.microsoft.com/office/powerpoint/2010/main" val="115816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Nyromantisk diktsyklus</a:t>
            </a:r>
            <a:br>
              <a:rPr lang="nb-NO" b="1" dirty="0" smtClean="0"/>
            </a:br>
            <a:r>
              <a:rPr lang="nb-NO" b="1" dirty="0" smtClean="0"/>
              <a:t>Arne Garborg: </a:t>
            </a:r>
            <a:r>
              <a:rPr lang="nb-NO" b="1" i="1" dirty="0" smtClean="0"/>
              <a:t>Haugtussa</a:t>
            </a:r>
            <a:r>
              <a:rPr lang="nb-NO" b="1" dirty="0" smtClean="0"/>
              <a:t> (1895)</a:t>
            </a:r>
            <a:endParaRPr lang="nb-NO" b="1" dirty="0"/>
          </a:p>
        </p:txBody>
      </p:sp>
      <p:sp>
        <p:nvSpPr>
          <p:cNvPr id="3" name="Plassholder for innhold 2"/>
          <p:cNvSpPr>
            <a:spLocks noGrp="1"/>
          </p:cNvSpPr>
          <p:nvPr>
            <p:ph idx="1"/>
          </p:nvPr>
        </p:nvSpPr>
        <p:spPr/>
        <p:txBody>
          <a:bodyPr/>
          <a:lstStyle/>
          <a:p>
            <a:r>
              <a:rPr lang="nb-NO" dirty="0" smtClean="0"/>
              <a:t>Diktsyklus på 71 dikt </a:t>
            </a:r>
          </a:p>
          <a:p>
            <a:r>
              <a:rPr lang="nb-NO" dirty="0" smtClean="0"/>
              <a:t>Forteller om den synske Veslemøy på Jæren</a:t>
            </a:r>
          </a:p>
          <a:p>
            <a:r>
              <a:rPr lang="nb-NO" dirty="0" smtClean="0"/>
              <a:t>Elementer fra norsk folketro</a:t>
            </a:r>
          </a:p>
          <a:p>
            <a:r>
              <a:rPr lang="nb-NO" dirty="0" smtClean="0"/>
              <a:t>Om psykisk lidelse og modning</a:t>
            </a:r>
          </a:p>
          <a:p>
            <a:pPr marL="0" indent="0">
              <a:buNone/>
            </a:pPr>
            <a:endParaRPr lang="nb-NO" i="1" dirty="0"/>
          </a:p>
          <a:p>
            <a:pPr marL="0" indent="0">
              <a:spcBef>
                <a:spcPts val="0"/>
              </a:spcBef>
              <a:buNone/>
            </a:pPr>
            <a:r>
              <a:rPr lang="nb-NO" i="1" dirty="0" smtClean="0">
                <a:solidFill>
                  <a:srgbClr val="002060"/>
                </a:solidFill>
              </a:rPr>
              <a:t>	</a:t>
            </a:r>
            <a:r>
              <a:rPr lang="nb-NO" i="1" dirty="0" err="1" smtClean="0">
                <a:solidFill>
                  <a:srgbClr val="002060"/>
                </a:solidFill>
              </a:rPr>
              <a:t>Frå</a:t>
            </a:r>
            <a:r>
              <a:rPr lang="nb-NO" i="1" dirty="0" smtClean="0">
                <a:solidFill>
                  <a:srgbClr val="002060"/>
                </a:solidFill>
              </a:rPr>
              <a:t> </a:t>
            </a:r>
            <a:r>
              <a:rPr lang="nb-NO" i="1" dirty="0">
                <a:solidFill>
                  <a:srgbClr val="002060"/>
                </a:solidFill>
              </a:rPr>
              <a:t>alle troll du laus deg </a:t>
            </a:r>
            <a:r>
              <a:rPr lang="nb-NO" i="1" dirty="0" smtClean="0">
                <a:solidFill>
                  <a:srgbClr val="002060"/>
                </a:solidFill>
              </a:rPr>
              <a:t>vann.</a:t>
            </a:r>
            <a:endParaRPr lang="nb-NO" dirty="0" smtClean="0">
              <a:solidFill>
                <a:srgbClr val="002060"/>
              </a:solidFill>
            </a:endParaRPr>
          </a:p>
          <a:p>
            <a:pPr marL="0" indent="0">
              <a:spcBef>
                <a:spcPts val="0"/>
              </a:spcBef>
              <a:buNone/>
            </a:pPr>
            <a:r>
              <a:rPr lang="nb-NO" i="1" dirty="0">
                <a:solidFill>
                  <a:srgbClr val="002060"/>
                </a:solidFill>
              </a:rPr>
              <a:t>	</a:t>
            </a:r>
            <a:r>
              <a:rPr lang="nb-NO" i="1" dirty="0" smtClean="0">
                <a:solidFill>
                  <a:srgbClr val="002060"/>
                </a:solidFill>
              </a:rPr>
              <a:t>Og </a:t>
            </a:r>
            <a:r>
              <a:rPr lang="nb-NO" i="1" dirty="0">
                <a:solidFill>
                  <a:srgbClr val="002060"/>
                </a:solidFill>
              </a:rPr>
              <a:t>i di sorg deg </a:t>
            </a:r>
            <a:r>
              <a:rPr lang="nb-NO" i="1" dirty="0" err="1">
                <a:solidFill>
                  <a:srgbClr val="002060"/>
                </a:solidFill>
              </a:rPr>
              <a:t>sjølv</a:t>
            </a:r>
            <a:r>
              <a:rPr lang="nb-NO" i="1" dirty="0">
                <a:solidFill>
                  <a:srgbClr val="002060"/>
                </a:solidFill>
              </a:rPr>
              <a:t> du vann.</a:t>
            </a:r>
            <a:endParaRPr lang="nb-NO" dirty="0">
              <a:solidFill>
                <a:srgbClr val="002060"/>
              </a:solidFill>
            </a:endParaRPr>
          </a:p>
          <a:p>
            <a:endParaRPr lang="nb-NO" dirty="0"/>
          </a:p>
        </p:txBody>
      </p:sp>
    </p:spTree>
    <p:extLst>
      <p:ext uri="{BB962C8B-B14F-4D97-AF65-F5344CB8AC3E}">
        <p14:creationId xmlns:p14="http://schemas.microsoft.com/office/powerpoint/2010/main" val="101605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Autofit/>
          </a:bodyPr>
          <a:lstStyle/>
          <a:p>
            <a:r>
              <a:rPr lang="nb-NO" b="1" dirty="0" smtClean="0"/>
              <a:t>Overgang fra 1890-tallslitteraturen til nyrealismen på 1900-tallet</a:t>
            </a:r>
            <a:endParaRPr lang="nb-NO" b="1" dirty="0"/>
          </a:p>
        </p:txBody>
      </p:sp>
      <p:sp>
        <p:nvSpPr>
          <p:cNvPr id="5" name="Plassholder for innhold 4"/>
          <p:cNvSpPr>
            <a:spLocks noGrp="1"/>
          </p:cNvSpPr>
          <p:nvPr>
            <p:ph idx="1"/>
          </p:nvPr>
        </p:nvSpPr>
        <p:spPr/>
        <p:txBody>
          <a:bodyPr>
            <a:normAutofit fontScale="92500" lnSpcReduction="20000"/>
          </a:bodyPr>
          <a:lstStyle/>
          <a:p>
            <a:r>
              <a:rPr lang="nb-NO" sz="3600" dirty="0" smtClean="0"/>
              <a:t>Hva blir med inn i 1900-tallet fra 1800-tallets litteratur?</a:t>
            </a:r>
          </a:p>
          <a:p>
            <a:endParaRPr lang="nb-NO" sz="3600" dirty="0" smtClean="0"/>
          </a:p>
          <a:p>
            <a:pPr lvl="1"/>
            <a:r>
              <a:rPr lang="nb-NO" sz="3200" i="1" dirty="0" smtClean="0"/>
              <a:t>Fra realismen</a:t>
            </a:r>
            <a:r>
              <a:rPr lang="nb-NO" sz="3200" dirty="0" smtClean="0"/>
              <a:t>: fokus </a:t>
            </a:r>
            <a:r>
              <a:rPr lang="nb-NO" sz="3200" dirty="0"/>
              <a:t>på samfunnsproblemer </a:t>
            </a:r>
            <a:endParaRPr lang="nb-NO" dirty="0"/>
          </a:p>
          <a:p>
            <a:pPr lvl="1"/>
            <a:r>
              <a:rPr lang="nb-NO" sz="3200" i="1" dirty="0" smtClean="0"/>
              <a:t>Fra naturalismen</a:t>
            </a:r>
            <a:r>
              <a:rPr lang="nb-NO" sz="3200" dirty="0" smtClean="0"/>
              <a:t>: arbeideren/den </a:t>
            </a:r>
            <a:r>
              <a:rPr lang="nb-NO" sz="3200" dirty="0"/>
              <a:t>fattige er helten</a:t>
            </a:r>
          </a:p>
          <a:p>
            <a:pPr lvl="1"/>
            <a:r>
              <a:rPr lang="nb-NO" sz="3200" i="1" dirty="0" smtClean="0"/>
              <a:t>Fra 1890-tallet</a:t>
            </a:r>
            <a:r>
              <a:rPr lang="nb-NO" sz="3200" dirty="0" smtClean="0"/>
              <a:t>: fokus </a:t>
            </a:r>
            <a:r>
              <a:rPr lang="nb-NO" sz="3200" dirty="0"/>
              <a:t>på individets indre </a:t>
            </a:r>
          </a:p>
          <a:p>
            <a:endParaRPr lang="nb-NO" sz="3600" dirty="0" smtClean="0">
              <a:solidFill>
                <a:srgbClr val="002060"/>
              </a:solidFill>
            </a:endParaRPr>
          </a:p>
          <a:p>
            <a:r>
              <a:rPr lang="nb-NO" dirty="0" smtClean="0">
                <a:solidFill>
                  <a:srgbClr val="002060"/>
                </a:solidFill>
              </a:rPr>
              <a:t>Nyrealismen, se kapittel 8</a:t>
            </a:r>
          </a:p>
        </p:txBody>
      </p:sp>
    </p:spTree>
    <p:extLst>
      <p:ext uri="{BB962C8B-B14F-4D97-AF65-F5344CB8AC3E}">
        <p14:creationId xmlns:p14="http://schemas.microsoft.com/office/powerpoint/2010/main" val="357148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Førlesning</a:t>
            </a:r>
            <a:endParaRPr lang="nb-NO" dirty="0"/>
          </a:p>
        </p:txBody>
      </p:sp>
      <p:sp>
        <p:nvSpPr>
          <p:cNvPr id="3" name="Plassholder for innhold 2"/>
          <p:cNvSpPr>
            <a:spLocks noGrp="1"/>
          </p:cNvSpPr>
          <p:nvPr>
            <p:ph idx="1"/>
          </p:nvPr>
        </p:nvSpPr>
        <p:spPr/>
        <p:txBody>
          <a:bodyPr/>
          <a:lstStyle/>
          <a:p>
            <a:r>
              <a:rPr lang="nb-NO" sz="2800" dirty="0" smtClean="0"/>
              <a:t>Husker du noen trekk ved romantikken som vi ikke finner i realismen?</a:t>
            </a:r>
          </a:p>
          <a:p>
            <a:r>
              <a:rPr lang="nb-NO" sz="2800" dirty="0" smtClean="0"/>
              <a:t>Hva vet du om forskjellen mellom modernitet og modernisme?</a:t>
            </a:r>
          </a:p>
          <a:p>
            <a:r>
              <a:rPr lang="nb-NO" sz="2800" dirty="0" smtClean="0"/>
              <a:t>Kjenner du til noen norske og utenlandske forfattere som skrev i 1890-årene?</a:t>
            </a:r>
            <a:endParaRPr lang="nb-NO" sz="2800" dirty="0"/>
          </a:p>
        </p:txBody>
      </p:sp>
    </p:spTree>
    <p:extLst>
      <p:ext uri="{BB962C8B-B14F-4D97-AF65-F5344CB8AC3E}">
        <p14:creationId xmlns:p14="http://schemas.microsoft.com/office/powerpoint/2010/main" val="207482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2254" y="3531323"/>
            <a:ext cx="3605601" cy="2453840"/>
          </a:xfrm>
          <a:prstGeom prst="rect">
            <a:avLst/>
          </a:prstGeom>
        </p:spPr>
      </p:pic>
      <p:sp>
        <p:nvSpPr>
          <p:cNvPr id="2" name="Tittel 1"/>
          <p:cNvSpPr>
            <a:spLocks noGrp="1"/>
          </p:cNvSpPr>
          <p:nvPr>
            <p:ph type="title"/>
          </p:nvPr>
        </p:nvSpPr>
        <p:spPr/>
        <p:txBody>
          <a:bodyPr>
            <a:noAutofit/>
          </a:bodyPr>
          <a:lstStyle/>
          <a:p>
            <a:r>
              <a:rPr lang="nb-NO" b="1" dirty="0" smtClean="0"/>
              <a:t>1890-tallet – </a:t>
            </a:r>
            <a:br>
              <a:rPr lang="nb-NO" b="1" dirty="0" smtClean="0"/>
            </a:br>
            <a:r>
              <a:rPr lang="nb-NO" b="1" dirty="0" smtClean="0"/>
              <a:t>kritikk av moderniteten</a:t>
            </a:r>
            <a:endParaRPr lang="nb-NO" b="1" dirty="0"/>
          </a:p>
        </p:txBody>
      </p:sp>
      <p:sp>
        <p:nvSpPr>
          <p:cNvPr id="3" name="Plassholder for innhold 2"/>
          <p:cNvSpPr>
            <a:spLocks noGrp="1"/>
          </p:cNvSpPr>
          <p:nvPr>
            <p:ph idx="1"/>
          </p:nvPr>
        </p:nvSpPr>
        <p:spPr/>
        <p:txBody>
          <a:bodyPr>
            <a:normAutofit/>
          </a:bodyPr>
          <a:lstStyle/>
          <a:p>
            <a:r>
              <a:rPr lang="nb-NO" dirty="0" smtClean="0"/>
              <a:t>Mennesket i den moderne sivilisasjonen:</a:t>
            </a:r>
          </a:p>
          <a:p>
            <a:pPr lvl="1"/>
            <a:r>
              <a:rPr lang="nb-NO" dirty="0"/>
              <a:t>l</a:t>
            </a:r>
            <a:r>
              <a:rPr lang="nb-NO" dirty="0" smtClean="0"/>
              <a:t>øsrevet fra det gamle samfunnet</a:t>
            </a:r>
          </a:p>
          <a:p>
            <a:pPr lvl="1"/>
            <a:r>
              <a:rPr lang="nb-NO" dirty="0" smtClean="0"/>
              <a:t>følelse av </a:t>
            </a:r>
            <a:r>
              <a:rPr lang="nb-NO" dirty="0" err="1" smtClean="0"/>
              <a:t>fremmedhet</a:t>
            </a:r>
            <a:r>
              <a:rPr lang="nb-NO" dirty="0" smtClean="0"/>
              <a:t> og isolasjon</a:t>
            </a:r>
          </a:p>
          <a:p>
            <a:pPr marL="0" indent="0">
              <a:buNone/>
            </a:pPr>
            <a:endParaRPr lang="nb-NO" sz="1800" dirty="0" smtClean="0"/>
          </a:p>
          <a:p>
            <a:pPr marL="457200" lvl="1" indent="0">
              <a:buNone/>
            </a:pPr>
            <a:endParaRPr lang="nb-NO" dirty="0" smtClean="0"/>
          </a:p>
          <a:p>
            <a:pPr marL="457200" lvl="1" indent="0">
              <a:buNone/>
            </a:pPr>
            <a:endParaRPr lang="nb-NO" dirty="0"/>
          </a:p>
        </p:txBody>
      </p:sp>
    </p:spTree>
    <p:extLst>
      <p:ext uri="{BB962C8B-B14F-4D97-AF65-F5344CB8AC3E}">
        <p14:creationId xmlns:p14="http://schemas.microsoft.com/office/powerpoint/2010/main" val="327654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1890-tallet-</a:t>
            </a:r>
            <a:br>
              <a:rPr lang="nb-NO" dirty="0" smtClean="0"/>
            </a:br>
            <a:r>
              <a:rPr lang="nb-NO" dirty="0" smtClean="0"/>
              <a:t>kritikk av moderniteten (forts.)</a:t>
            </a:r>
            <a:endParaRPr lang="nb-NO" dirty="0"/>
          </a:p>
        </p:txBody>
      </p:sp>
      <p:sp>
        <p:nvSpPr>
          <p:cNvPr id="4" name="Rektangel 3"/>
          <p:cNvSpPr/>
          <p:nvPr/>
        </p:nvSpPr>
        <p:spPr>
          <a:xfrm>
            <a:off x="571500" y="1891146"/>
            <a:ext cx="8001000" cy="3170099"/>
          </a:xfrm>
          <a:prstGeom prst="rect">
            <a:avLst/>
          </a:prstGeom>
        </p:spPr>
        <p:txBody>
          <a:bodyPr wrap="square">
            <a:spAutoFit/>
          </a:bodyPr>
          <a:lstStyle/>
          <a:p>
            <a:r>
              <a:rPr lang="nb-NO" sz="3600" dirty="0"/>
              <a:t>Pessimisme</a:t>
            </a:r>
            <a:r>
              <a:rPr lang="nb-NO" sz="3600" dirty="0" smtClean="0"/>
              <a:t>:</a:t>
            </a:r>
          </a:p>
          <a:p>
            <a:endParaRPr lang="nb-NO" sz="3600" dirty="0"/>
          </a:p>
          <a:p>
            <a:pPr marL="914400" lvl="1" indent="-457200">
              <a:buFont typeface="Arial" panose="020B0604020202020204" pitchFamily="34" charset="0"/>
              <a:buChar char="•"/>
            </a:pPr>
            <a:r>
              <a:rPr lang="nb-NO" sz="3200" i="1" dirty="0"/>
              <a:t>fin de </a:t>
            </a:r>
            <a:r>
              <a:rPr lang="nb-NO" sz="3200" i="1" dirty="0" err="1"/>
              <a:t>siècle</a:t>
            </a:r>
            <a:r>
              <a:rPr lang="nb-NO" sz="3200" i="1" dirty="0"/>
              <a:t> </a:t>
            </a:r>
            <a:r>
              <a:rPr lang="nb-NO" sz="3200" dirty="0"/>
              <a:t>(slutten på et århundre) </a:t>
            </a:r>
          </a:p>
          <a:p>
            <a:pPr marL="914400" lvl="1" indent="-457200">
              <a:buFont typeface="Arial" panose="020B0604020202020204" pitchFamily="34" charset="0"/>
              <a:buChar char="•"/>
            </a:pPr>
            <a:r>
              <a:rPr lang="nb-NO" sz="3200" dirty="0"/>
              <a:t>dekadanse (moralsk forfall)</a:t>
            </a:r>
          </a:p>
          <a:p>
            <a:pPr marL="914400" lvl="1" indent="-457200">
              <a:buFont typeface="Arial" panose="020B0604020202020204" pitchFamily="34" charset="0"/>
              <a:buChar char="•"/>
            </a:pPr>
            <a:r>
              <a:rPr lang="nb-NO" sz="3200" dirty="0"/>
              <a:t>sivilisasjonskritikk (kritikk av moderniteten)</a:t>
            </a:r>
          </a:p>
        </p:txBody>
      </p:sp>
    </p:spTree>
    <p:extLst>
      <p:ext uri="{BB962C8B-B14F-4D97-AF65-F5344CB8AC3E}">
        <p14:creationId xmlns:p14="http://schemas.microsoft.com/office/powerpoint/2010/main" val="98874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Kulturelle strømninger i Europa</a:t>
            </a:r>
            <a:endParaRPr lang="nb-NO" b="1" dirty="0"/>
          </a:p>
        </p:txBody>
      </p:sp>
      <p:sp>
        <p:nvSpPr>
          <p:cNvPr id="3" name="Plassholder for innhold 2"/>
          <p:cNvSpPr>
            <a:spLocks noGrp="1"/>
          </p:cNvSpPr>
          <p:nvPr>
            <p:ph idx="1"/>
          </p:nvPr>
        </p:nvSpPr>
        <p:spPr/>
        <p:txBody>
          <a:bodyPr>
            <a:normAutofit/>
          </a:bodyPr>
          <a:lstStyle/>
          <a:p>
            <a:r>
              <a:rPr lang="nb-NO" sz="3000" dirty="0" smtClean="0">
                <a:solidFill>
                  <a:srgbClr val="002060"/>
                </a:solidFill>
              </a:rPr>
              <a:t>Friedrich Nietzsche</a:t>
            </a:r>
          </a:p>
          <a:p>
            <a:pPr lvl="1"/>
            <a:r>
              <a:rPr lang="nb-NO" sz="2600" dirty="0" smtClean="0"/>
              <a:t>«Gud er død»</a:t>
            </a:r>
          </a:p>
          <a:p>
            <a:pPr lvl="1"/>
            <a:r>
              <a:rPr lang="nb-NO" sz="2600" dirty="0"/>
              <a:t>o</a:t>
            </a:r>
            <a:r>
              <a:rPr lang="nb-NO" sz="2600" dirty="0" smtClean="0"/>
              <a:t>vermennesketankegang</a:t>
            </a:r>
          </a:p>
          <a:p>
            <a:r>
              <a:rPr lang="nb-NO" sz="3000" dirty="0" smtClean="0">
                <a:solidFill>
                  <a:srgbClr val="002060"/>
                </a:solidFill>
              </a:rPr>
              <a:t>Charles Baudelaire</a:t>
            </a:r>
          </a:p>
          <a:p>
            <a:pPr lvl="1"/>
            <a:r>
              <a:rPr lang="nb-NO" sz="2600" i="1" dirty="0" smtClean="0"/>
              <a:t>Les </a:t>
            </a:r>
            <a:r>
              <a:rPr lang="nb-NO" sz="2600" i="1" dirty="0" err="1" smtClean="0"/>
              <a:t>Fleurs</a:t>
            </a:r>
            <a:r>
              <a:rPr lang="nb-NO" sz="2600" i="1" dirty="0" smtClean="0"/>
              <a:t> du Mal </a:t>
            </a:r>
            <a:r>
              <a:rPr lang="nb-NO" sz="2600" dirty="0" smtClean="0"/>
              <a:t>(dikt, 1857)</a:t>
            </a:r>
          </a:p>
          <a:p>
            <a:pPr lvl="1"/>
            <a:r>
              <a:rPr lang="nb-NO" sz="2600" dirty="0"/>
              <a:t>s</a:t>
            </a:r>
            <a:r>
              <a:rPr lang="nb-NO" sz="2600" dirty="0" smtClean="0"/>
              <a:t>ymbolske dikt, tidlig modernisme</a:t>
            </a:r>
          </a:p>
          <a:p>
            <a:r>
              <a:rPr lang="nb-NO" sz="2800" dirty="0" smtClean="0">
                <a:solidFill>
                  <a:srgbClr val="002060"/>
                </a:solidFill>
              </a:rPr>
              <a:t>Fjodor Dostojevskij</a:t>
            </a:r>
          </a:p>
          <a:p>
            <a:pPr lvl="1"/>
            <a:r>
              <a:rPr lang="nb-NO" sz="2400" i="1" dirty="0" smtClean="0"/>
              <a:t>Forbrytelse og straff </a:t>
            </a:r>
            <a:r>
              <a:rPr lang="nb-NO" sz="2400" dirty="0" smtClean="0"/>
              <a:t>(roman, 1866)</a:t>
            </a:r>
          </a:p>
          <a:p>
            <a:pPr lvl="1"/>
            <a:r>
              <a:rPr lang="nb-NO" sz="2400" dirty="0"/>
              <a:t>p</a:t>
            </a:r>
            <a:r>
              <a:rPr lang="nb-NO" sz="2400" dirty="0" smtClean="0"/>
              <a:t>sykologisk dybdeboring</a:t>
            </a:r>
            <a:endParaRPr lang="nb-NO" sz="24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612" y="1417640"/>
            <a:ext cx="3147116" cy="2410691"/>
          </a:xfrm>
          <a:prstGeom prst="rect">
            <a:avLst/>
          </a:prstGeom>
        </p:spPr>
      </p:pic>
    </p:spTree>
    <p:extLst>
      <p:ext uri="{BB962C8B-B14F-4D97-AF65-F5344CB8AC3E}">
        <p14:creationId xmlns:p14="http://schemas.microsoft.com/office/powerpoint/2010/main" val="297603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smtClean="0"/>
              <a:t>To litterære uttrykk på 1890-tallet</a:t>
            </a:r>
            <a:endParaRPr lang="nb-NO" b="1" dirty="0"/>
          </a:p>
        </p:txBody>
      </p:sp>
      <p:sp>
        <p:nvSpPr>
          <p:cNvPr id="4" name="Plassholder for tekst 3"/>
          <p:cNvSpPr>
            <a:spLocks noGrp="1"/>
          </p:cNvSpPr>
          <p:nvPr>
            <p:ph idx="1"/>
          </p:nvPr>
        </p:nvSpPr>
        <p:spPr/>
        <p:txBody>
          <a:bodyPr/>
          <a:lstStyle/>
          <a:p>
            <a:r>
              <a:rPr lang="nb-NO" sz="3600" dirty="0" smtClean="0">
                <a:solidFill>
                  <a:srgbClr val="002060"/>
                </a:solidFill>
              </a:rPr>
              <a:t>Tidlig modernisme </a:t>
            </a:r>
            <a:r>
              <a:rPr lang="nb-NO" sz="3600" dirty="0" smtClean="0"/>
              <a:t>og </a:t>
            </a:r>
            <a:r>
              <a:rPr lang="nb-NO" sz="3600" dirty="0" smtClean="0">
                <a:solidFill>
                  <a:srgbClr val="002060"/>
                </a:solidFill>
              </a:rPr>
              <a:t>nyromantikk</a:t>
            </a:r>
          </a:p>
          <a:p>
            <a:pPr marL="0" indent="0">
              <a:buNone/>
            </a:pPr>
            <a:endParaRPr lang="nb-NO" sz="3600" dirty="0" smtClean="0">
              <a:solidFill>
                <a:srgbClr val="002060"/>
              </a:solidFill>
            </a:endParaRPr>
          </a:p>
          <a:p>
            <a:pPr marL="0" indent="0">
              <a:buNone/>
            </a:pPr>
            <a:r>
              <a:rPr lang="nb-NO" sz="3600" b="1" dirty="0" smtClean="0"/>
              <a:t>Fellestrekk:</a:t>
            </a:r>
          </a:p>
          <a:p>
            <a:pPr lvl="1"/>
            <a:r>
              <a:rPr lang="nb-NO" sz="3200" dirty="0"/>
              <a:t>k</a:t>
            </a:r>
            <a:r>
              <a:rPr lang="nb-NO" sz="3200" dirty="0" smtClean="0"/>
              <a:t>ritikk av moderniteten</a:t>
            </a:r>
          </a:p>
          <a:p>
            <a:pPr lvl="1"/>
            <a:r>
              <a:rPr lang="nb-NO" sz="3200" dirty="0"/>
              <a:t>i</a:t>
            </a:r>
            <a:r>
              <a:rPr lang="nb-NO" sz="3200" dirty="0" smtClean="0"/>
              <a:t>ndividet som fremmed og ensomt</a:t>
            </a:r>
          </a:p>
          <a:p>
            <a:pPr lvl="1"/>
            <a:r>
              <a:rPr lang="nb-NO" sz="3200" dirty="0"/>
              <a:t>f</a:t>
            </a:r>
            <a:r>
              <a:rPr lang="nb-NO" sz="3200" dirty="0" smtClean="0"/>
              <a:t>okus på menneskets indre </a:t>
            </a:r>
          </a:p>
          <a:p>
            <a:pPr lvl="1"/>
            <a:r>
              <a:rPr lang="nb-NO" sz="3200" dirty="0"/>
              <a:t>e</a:t>
            </a:r>
            <a:r>
              <a:rPr lang="nb-NO" sz="3200" dirty="0" smtClean="0"/>
              <a:t>ksperimenterende litteratur</a:t>
            </a:r>
          </a:p>
          <a:p>
            <a:pPr lvl="1"/>
            <a:endParaRPr lang="nb-NO" sz="3600" dirty="0" smtClean="0"/>
          </a:p>
          <a:p>
            <a:pPr lvl="1"/>
            <a:endParaRPr lang="nb-NO" dirty="0" smtClean="0"/>
          </a:p>
        </p:txBody>
      </p:sp>
    </p:spTree>
    <p:extLst>
      <p:ext uri="{BB962C8B-B14F-4D97-AF65-F5344CB8AC3E}">
        <p14:creationId xmlns:p14="http://schemas.microsoft.com/office/powerpoint/2010/main" val="197107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r>
              <a:rPr lang="nb-NO" b="1" dirty="0" smtClean="0"/>
              <a:t>Retning 1: Tidlig modernisme</a:t>
            </a:r>
            <a:br>
              <a:rPr lang="nb-NO" b="1" dirty="0" smtClean="0"/>
            </a:br>
            <a:r>
              <a:rPr lang="nb-NO" dirty="0" smtClean="0"/>
              <a:t>Sigbjørn Obstfelder: «Jeg ser» (1893)</a:t>
            </a:r>
            <a:endParaRPr lang="nb-NO" dirty="0"/>
          </a:p>
        </p:txBody>
      </p:sp>
      <p:sp>
        <p:nvSpPr>
          <p:cNvPr id="3" name="Plassholder for innhold 2"/>
          <p:cNvSpPr>
            <a:spLocks noGrp="1"/>
          </p:cNvSpPr>
          <p:nvPr>
            <p:ph sz="half" idx="1"/>
          </p:nvPr>
        </p:nvSpPr>
        <p:spPr/>
        <p:txBody>
          <a:bodyPr>
            <a:normAutofit fontScale="55000" lnSpcReduction="20000"/>
          </a:bodyPr>
          <a:lstStyle/>
          <a:p>
            <a:pPr marL="0" indent="0">
              <a:buNone/>
            </a:pPr>
            <a:r>
              <a:rPr lang="nb-NO" i="1" dirty="0">
                <a:solidFill>
                  <a:srgbClr val="002060"/>
                </a:solidFill>
              </a:rPr>
              <a:t>Jeg ser på den </a:t>
            </a:r>
            <a:r>
              <a:rPr lang="nb-NO" i="1" dirty="0" err="1">
                <a:solidFill>
                  <a:srgbClr val="002060"/>
                </a:solidFill>
              </a:rPr>
              <a:t>hvide</a:t>
            </a:r>
            <a:r>
              <a:rPr lang="nb-NO" i="1" dirty="0">
                <a:solidFill>
                  <a:srgbClr val="002060"/>
                </a:solidFill>
              </a:rPr>
              <a:t> </a:t>
            </a:r>
            <a:r>
              <a:rPr lang="nb-NO" i="1" dirty="0" smtClean="0">
                <a:solidFill>
                  <a:srgbClr val="002060"/>
                </a:solidFill>
              </a:rPr>
              <a:t>himmel</a:t>
            </a:r>
            <a:r>
              <a:rPr lang="nb-NO" i="1" dirty="0">
                <a:solidFill>
                  <a:srgbClr val="002060"/>
                </a:solidFill>
              </a:rPr>
              <a:t>,</a:t>
            </a:r>
            <a:endParaRPr lang="nb-NO" dirty="0">
              <a:solidFill>
                <a:srgbClr val="002060"/>
              </a:solidFill>
            </a:endParaRPr>
          </a:p>
          <a:p>
            <a:pPr marL="0" indent="0">
              <a:buNone/>
            </a:pPr>
            <a:r>
              <a:rPr lang="nb-NO" i="1" dirty="0" smtClean="0">
                <a:solidFill>
                  <a:srgbClr val="002060"/>
                </a:solidFill>
              </a:rPr>
              <a:t>jeg </a:t>
            </a:r>
            <a:r>
              <a:rPr lang="nb-NO" i="1" dirty="0">
                <a:solidFill>
                  <a:srgbClr val="002060"/>
                </a:solidFill>
              </a:rPr>
              <a:t>ser på de gråblå skyer,</a:t>
            </a:r>
            <a:endParaRPr lang="nb-NO" dirty="0">
              <a:solidFill>
                <a:srgbClr val="002060"/>
              </a:solidFill>
            </a:endParaRPr>
          </a:p>
          <a:p>
            <a:pPr marL="0" indent="0">
              <a:buNone/>
            </a:pPr>
            <a:r>
              <a:rPr lang="nb-NO" i="1" dirty="0" smtClean="0">
                <a:solidFill>
                  <a:srgbClr val="002060"/>
                </a:solidFill>
              </a:rPr>
              <a:t>jeg </a:t>
            </a:r>
            <a:r>
              <a:rPr lang="nb-NO" i="1" dirty="0">
                <a:solidFill>
                  <a:srgbClr val="002060"/>
                </a:solidFill>
              </a:rPr>
              <a:t>ser på den blodige sol.</a:t>
            </a:r>
            <a:endParaRPr lang="nb-NO" dirty="0">
              <a:solidFill>
                <a:srgbClr val="002060"/>
              </a:solidFill>
            </a:endParaRPr>
          </a:p>
          <a:p>
            <a:endParaRPr lang="nb-NO" dirty="0">
              <a:solidFill>
                <a:srgbClr val="002060"/>
              </a:solidFill>
            </a:endParaRPr>
          </a:p>
          <a:p>
            <a:pPr marL="0" indent="0">
              <a:buNone/>
            </a:pPr>
            <a:r>
              <a:rPr lang="nb-NO" i="1" dirty="0">
                <a:solidFill>
                  <a:srgbClr val="002060"/>
                </a:solidFill>
              </a:rPr>
              <a:t>Dette er altså verden.</a:t>
            </a:r>
            <a:endParaRPr lang="nb-NO" dirty="0">
              <a:solidFill>
                <a:srgbClr val="002060"/>
              </a:solidFill>
            </a:endParaRPr>
          </a:p>
          <a:p>
            <a:pPr marL="0" indent="0">
              <a:buNone/>
            </a:pPr>
            <a:r>
              <a:rPr lang="nb-NO" i="1" dirty="0">
                <a:solidFill>
                  <a:srgbClr val="002060"/>
                </a:solidFill>
              </a:rPr>
              <a:t>Dette er altså </a:t>
            </a:r>
            <a:r>
              <a:rPr lang="nb-NO" i="1" dirty="0" err="1">
                <a:solidFill>
                  <a:srgbClr val="002060"/>
                </a:solidFill>
              </a:rPr>
              <a:t>klodernes</a:t>
            </a:r>
            <a:r>
              <a:rPr lang="nb-NO" i="1" dirty="0">
                <a:solidFill>
                  <a:srgbClr val="002060"/>
                </a:solidFill>
              </a:rPr>
              <a:t> hjem.</a:t>
            </a:r>
            <a:endParaRPr lang="nb-NO" dirty="0">
              <a:solidFill>
                <a:srgbClr val="002060"/>
              </a:solidFill>
            </a:endParaRPr>
          </a:p>
          <a:p>
            <a:endParaRPr lang="nb-NO" dirty="0">
              <a:solidFill>
                <a:srgbClr val="002060"/>
              </a:solidFill>
            </a:endParaRPr>
          </a:p>
          <a:p>
            <a:pPr marL="0" indent="0">
              <a:buNone/>
            </a:pPr>
            <a:r>
              <a:rPr lang="nb-NO" i="1" dirty="0">
                <a:solidFill>
                  <a:srgbClr val="002060"/>
                </a:solidFill>
              </a:rPr>
              <a:t>En </a:t>
            </a:r>
            <a:r>
              <a:rPr lang="nb-NO" i="1" dirty="0" err="1" smtClean="0">
                <a:solidFill>
                  <a:srgbClr val="002060"/>
                </a:solidFill>
              </a:rPr>
              <a:t>regndråbe</a:t>
            </a:r>
            <a:r>
              <a:rPr lang="nb-NO" i="1" dirty="0" smtClean="0">
                <a:solidFill>
                  <a:srgbClr val="002060"/>
                </a:solidFill>
              </a:rPr>
              <a:t>!</a:t>
            </a:r>
          </a:p>
          <a:p>
            <a:pPr marL="0" indent="0">
              <a:buNone/>
            </a:pPr>
            <a:endParaRPr lang="nb-NO" i="1" dirty="0" smtClean="0">
              <a:solidFill>
                <a:srgbClr val="002060"/>
              </a:solidFill>
            </a:endParaRPr>
          </a:p>
          <a:p>
            <a:pPr marL="0" indent="0">
              <a:buNone/>
            </a:pPr>
            <a:r>
              <a:rPr lang="nb-NO" i="1" dirty="0" smtClean="0">
                <a:solidFill>
                  <a:srgbClr val="002060"/>
                </a:solidFill>
              </a:rPr>
              <a:t>Jeg ser på de </a:t>
            </a:r>
            <a:r>
              <a:rPr lang="nb-NO" i="1" dirty="0" err="1" smtClean="0">
                <a:solidFill>
                  <a:srgbClr val="002060"/>
                </a:solidFill>
              </a:rPr>
              <a:t>høie</a:t>
            </a:r>
            <a:r>
              <a:rPr lang="nb-NO" i="1" dirty="0" smtClean="0">
                <a:solidFill>
                  <a:srgbClr val="002060"/>
                </a:solidFill>
              </a:rPr>
              <a:t> huse,</a:t>
            </a:r>
            <a:endParaRPr lang="nb-NO" dirty="0" smtClean="0">
              <a:solidFill>
                <a:srgbClr val="002060"/>
              </a:solidFill>
            </a:endParaRPr>
          </a:p>
          <a:p>
            <a:pPr marL="0" indent="0">
              <a:buNone/>
            </a:pPr>
            <a:r>
              <a:rPr lang="nb-NO" i="1" dirty="0">
                <a:solidFill>
                  <a:srgbClr val="002060"/>
                </a:solidFill>
              </a:rPr>
              <a:t>j</a:t>
            </a:r>
            <a:r>
              <a:rPr lang="nb-NO" i="1" dirty="0" smtClean="0">
                <a:solidFill>
                  <a:srgbClr val="002060"/>
                </a:solidFill>
              </a:rPr>
              <a:t>eg ser på de tusende vinduer,</a:t>
            </a:r>
            <a:endParaRPr lang="nb-NO" dirty="0" smtClean="0">
              <a:solidFill>
                <a:srgbClr val="002060"/>
              </a:solidFill>
            </a:endParaRPr>
          </a:p>
          <a:p>
            <a:pPr marL="0" indent="0">
              <a:buNone/>
            </a:pPr>
            <a:r>
              <a:rPr lang="nb-NO" i="1" dirty="0">
                <a:solidFill>
                  <a:srgbClr val="002060"/>
                </a:solidFill>
              </a:rPr>
              <a:t>j</a:t>
            </a:r>
            <a:r>
              <a:rPr lang="nb-NO" i="1" dirty="0" smtClean="0">
                <a:solidFill>
                  <a:srgbClr val="002060"/>
                </a:solidFill>
              </a:rPr>
              <a:t>eg ser på det fjerne kirketårn.</a:t>
            </a:r>
            <a:endParaRPr lang="nb-NO" dirty="0" smtClean="0">
              <a:solidFill>
                <a:srgbClr val="002060"/>
              </a:solidFill>
            </a:endParaRPr>
          </a:p>
          <a:p>
            <a:pPr marL="0" indent="0">
              <a:buNone/>
            </a:pPr>
            <a:r>
              <a:rPr lang="nb-NO" i="1" dirty="0" smtClean="0">
                <a:solidFill>
                  <a:srgbClr val="002060"/>
                </a:solidFill>
              </a:rPr>
              <a:t> </a:t>
            </a:r>
            <a:endParaRPr lang="nb-NO" dirty="0" smtClean="0">
              <a:solidFill>
                <a:srgbClr val="002060"/>
              </a:solidFill>
            </a:endParaRPr>
          </a:p>
          <a:p>
            <a:pPr marL="0" indent="0">
              <a:buNone/>
            </a:pPr>
            <a:r>
              <a:rPr lang="nb-NO" i="1" dirty="0" smtClean="0">
                <a:solidFill>
                  <a:srgbClr val="002060"/>
                </a:solidFill>
              </a:rPr>
              <a:t>Dette er altså jorden.</a:t>
            </a:r>
            <a:endParaRPr lang="nb-NO" dirty="0" smtClean="0">
              <a:solidFill>
                <a:srgbClr val="002060"/>
              </a:solidFill>
            </a:endParaRPr>
          </a:p>
          <a:p>
            <a:pPr marL="0" indent="0">
              <a:buNone/>
            </a:pPr>
            <a:r>
              <a:rPr lang="nb-NO" i="1" dirty="0" smtClean="0">
                <a:solidFill>
                  <a:srgbClr val="002060"/>
                </a:solidFill>
              </a:rPr>
              <a:t>Dette er altså menneskenes hjem.</a:t>
            </a:r>
            <a:endParaRPr lang="nb-NO" dirty="0" smtClean="0">
              <a:solidFill>
                <a:srgbClr val="002060"/>
              </a:solidFill>
            </a:endParaRPr>
          </a:p>
          <a:p>
            <a:pPr marL="0" indent="0">
              <a:buNone/>
            </a:pPr>
            <a:endParaRPr lang="nb-NO" dirty="0"/>
          </a:p>
        </p:txBody>
      </p:sp>
      <p:sp>
        <p:nvSpPr>
          <p:cNvPr id="5" name="Plassholder for innhold 4"/>
          <p:cNvSpPr>
            <a:spLocks noGrp="1"/>
          </p:cNvSpPr>
          <p:nvPr>
            <p:ph sz="half" idx="2"/>
          </p:nvPr>
        </p:nvSpPr>
        <p:spPr/>
        <p:txBody>
          <a:bodyPr>
            <a:normAutofit fontScale="55000" lnSpcReduction="20000"/>
          </a:bodyPr>
          <a:lstStyle/>
          <a:p>
            <a:pPr marL="0" indent="0">
              <a:buNone/>
            </a:pPr>
            <a:r>
              <a:rPr lang="nb-NO" i="1" dirty="0" smtClean="0">
                <a:solidFill>
                  <a:srgbClr val="002060"/>
                </a:solidFill>
              </a:rPr>
              <a:t>De gråblå skyer samler sig. Solen blev borte.</a:t>
            </a:r>
          </a:p>
          <a:p>
            <a:pPr marL="0" indent="0">
              <a:buNone/>
            </a:pPr>
            <a:r>
              <a:rPr lang="nb-NO" i="1" dirty="0" smtClean="0">
                <a:solidFill>
                  <a:srgbClr val="002060"/>
                </a:solidFill>
              </a:rPr>
              <a:t> </a:t>
            </a:r>
          </a:p>
          <a:p>
            <a:pPr marL="0" indent="0">
              <a:buNone/>
            </a:pPr>
            <a:r>
              <a:rPr lang="nb-NO" i="1" dirty="0" smtClean="0">
                <a:solidFill>
                  <a:srgbClr val="002060"/>
                </a:solidFill>
              </a:rPr>
              <a:t>Jeg ser på de </a:t>
            </a:r>
            <a:r>
              <a:rPr lang="nb-NO" i="1" dirty="0" err="1" smtClean="0">
                <a:solidFill>
                  <a:srgbClr val="002060"/>
                </a:solidFill>
              </a:rPr>
              <a:t>velklædte</a:t>
            </a:r>
            <a:r>
              <a:rPr lang="nb-NO" i="1" dirty="0" smtClean="0">
                <a:solidFill>
                  <a:srgbClr val="002060"/>
                </a:solidFill>
              </a:rPr>
              <a:t> herrer,</a:t>
            </a:r>
          </a:p>
          <a:p>
            <a:pPr marL="0" indent="0">
              <a:buNone/>
            </a:pPr>
            <a:r>
              <a:rPr lang="nb-NO" i="1" dirty="0">
                <a:solidFill>
                  <a:srgbClr val="002060"/>
                </a:solidFill>
              </a:rPr>
              <a:t>j</a:t>
            </a:r>
            <a:r>
              <a:rPr lang="nb-NO" i="1" dirty="0" smtClean="0">
                <a:solidFill>
                  <a:srgbClr val="002060"/>
                </a:solidFill>
              </a:rPr>
              <a:t>eg ser på de smilende damer,</a:t>
            </a:r>
          </a:p>
          <a:p>
            <a:pPr marL="0" indent="0">
              <a:buNone/>
            </a:pPr>
            <a:r>
              <a:rPr lang="nb-NO" i="1" dirty="0">
                <a:solidFill>
                  <a:srgbClr val="002060"/>
                </a:solidFill>
              </a:rPr>
              <a:t>j</a:t>
            </a:r>
            <a:r>
              <a:rPr lang="nb-NO" i="1" dirty="0" smtClean="0">
                <a:solidFill>
                  <a:srgbClr val="002060"/>
                </a:solidFill>
              </a:rPr>
              <a:t>eg ser på de </a:t>
            </a:r>
            <a:r>
              <a:rPr lang="nb-NO" i="1" dirty="0" err="1" smtClean="0">
                <a:solidFill>
                  <a:srgbClr val="002060"/>
                </a:solidFill>
              </a:rPr>
              <a:t>ludende</a:t>
            </a:r>
            <a:r>
              <a:rPr lang="nb-NO" i="1" dirty="0" smtClean="0">
                <a:solidFill>
                  <a:srgbClr val="002060"/>
                </a:solidFill>
              </a:rPr>
              <a:t> </a:t>
            </a:r>
            <a:r>
              <a:rPr lang="nb-NO" i="1" dirty="0" err="1" smtClean="0">
                <a:solidFill>
                  <a:srgbClr val="002060"/>
                </a:solidFill>
              </a:rPr>
              <a:t>heste</a:t>
            </a:r>
            <a:r>
              <a:rPr lang="nb-NO" i="1" dirty="0" smtClean="0">
                <a:solidFill>
                  <a:srgbClr val="002060"/>
                </a:solidFill>
              </a:rPr>
              <a:t>.</a:t>
            </a:r>
          </a:p>
          <a:p>
            <a:pPr marL="0" indent="0">
              <a:buNone/>
            </a:pPr>
            <a:r>
              <a:rPr lang="nb-NO" i="1" dirty="0" smtClean="0">
                <a:solidFill>
                  <a:srgbClr val="002060"/>
                </a:solidFill>
              </a:rPr>
              <a:t> </a:t>
            </a:r>
          </a:p>
          <a:p>
            <a:pPr marL="0" indent="0">
              <a:buNone/>
            </a:pPr>
            <a:r>
              <a:rPr lang="nb-NO" i="1" dirty="0" smtClean="0">
                <a:solidFill>
                  <a:srgbClr val="002060"/>
                </a:solidFill>
              </a:rPr>
              <a:t>Hvor de gråblå skyer blir tunge.</a:t>
            </a:r>
          </a:p>
          <a:p>
            <a:pPr marL="0" indent="0">
              <a:buNone/>
            </a:pPr>
            <a:r>
              <a:rPr lang="nb-NO" i="1" dirty="0" smtClean="0">
                <a:solidFill>
                  <a:srgbClr val="002060"/>
                </a:solidFill>
              </a:rPr>
              <a:t> </a:t>
            </a:r>
          </a:p>
          <a:p>
            <a:pPr marL="0" indent="0">
              <a:buNone/>
            </a:pPr>
            <a:r>
              <a:rPr lang="nb-NO" i="1" dirty="0" smtClean="0">
                <a:solidFill>
                  <a:srgbClr val="002060"/>
                </a:solidFill>
              </a:rPr>
              <a:t>Jeg ser, jeg ser…</a:t>
            </a:r>
          </a:p>
          <a:p>
            <a:pPr marL="0" indent="0">
              <a:buNone/>
            </a:pPr>
            <a:r>
              <a:rPr lang="nb-NO" i="1" dirty="0">
                <a:solidFill>
                  <a:srgbClr val="002060"/>
                </a:solidFill>
              </a:rPr>
              <a:t>j</a:t>
            </a:r>
            <a:r>
              <a:rPr lang="nb-NO" i="1" dirty="0" smtClean="0">
                <a:solidFill>
                  <a:srgbClr val="002060"/>
                </a:solidFill>
              </a:rPr>
              <a:t>eg er vist kommet på en feil klode! </a:t>
            </a:r>
          </a:p>
          <a:p>
            <a:pPr marL="0" indent="0">
              <a:buNone/>
            </a:pPr>
            <a:r>
              <a:rPr lang="nb-NO" i="1" dirty="0" smtClean="0">
                <a:solidFill>
                  <a:srgbClr val="002060"/>
                </a:solidFill>
              </a:rPr>
              <a:t>Her er så </a:t>
            </a:r>
            <a:r>
              <a:rPr lang="nb-NO" i="1" dirty="0" err="1" smtClean="0">
                <a:solidFill>
                  <a:srgbClr val="002060"/>
                </a:solidFill>
              </a:rPr>
              <a:t>underligt</a:t>
            </a:r>
            <a:r>
              <a:rPr lang="nb-NO" i="1" dirty="0" smtClean="0">
                <a:solidFill>
                  <a:srgbClr val="002060"/>
                </a:solidFill>
              </a:rPr>
              <a:t>…</a:t>
            </a:r>
          </a:p>
          <a:p>
            <a:endParaRPr lang="nb-NO" dirty="0"/>
          </a:p>
        </p:txBody>
      </p:sp>
    </p:spTree>
    <p:extLst>
      <p:ext uri="{BB962C8B-B14F-4D97-AF65-F5344CB8AC3E}">
        <p14:creationId xmlns:p14="http://schemas.microsoft.com/office/powerpoint/2010/main" val="244747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Modernistiske trekk i «Jeg ser»</a:t>
            </a:r>
            <a:endParaRPr lang="nb-NO" b="1" dirty="0"/>
          </a:p>
        </p:txBody>
      </p:sp>
      <p:sp>
        <p:nvSpPr>
          <p:cNvPr id="5" name="Plassholder for innhold 4"/>
          <p:cNvSpPr>
            <a:spLocks noGrp="1"/>
          </p:cNvSpPr>
          <p:nvPr>
            <p:ph idx="1"/>
          </p:nvPr>
        </p:nvSpPr>
        <p:spPr/>
        <p:txBody>
          <a:bodyPr>
            <a:normAutofit/>
          </a:bodyPr>
          <a:lstStyle/>
          <a:p>
            <a:r>
              <a:rPr lang="nb-NO" dirty="0" smtClean="0"/>
              <a:t>Ikke-strofisk form </a:t>
            </a:r>
            <a:endParaRPr lang="nb-NO" dirty="0"/>
          </a:p>
          <a:p>
            <a:pPr lvl="1"/>
            <a:r>
              <a:rPr lang="nb-NO" dirty="0" smtClean="0"/>
              <a:t>ikke enderim og fast rytme</a:t>
            </a:r>
          </a:p>
          <a:p>
            <a:pPr lvl="1"/>
            <a:endParaRPr lang="nb-NO" dirty="0" smtClean="0"/>
          </a:p>
          <a:p>
            <a:r>
              <a:rPr lang="nb-NO" dirty="0" smtClean="0"/>
              <a:t>Virkemidler</a:t>
            </a:r>
          </a:p>
          <a:p>
            <a:pPr lvl="1"/>
            <a:r>
              <a:rPr lang="nb-NO" dirty="0"/>
              <a:t>a</a:t>
            </a:r>
            <a:r>
              <a:rPr lang="nb-NO" dirty="0" smtClean="0"/>
              <a:t>ssonans/</a:t>
            </a:r>
            <a:r>
              <a:rPr lang="nb-NO" dirty="0" err="1" smtClean="0"/>
              <a:t>vokalrim</a:t>
            </a:r>
            <a:r>
              <a:rPr lang="nb-NO" dirty="0" smtClean="0"/>
              <a:t>: «</a:t>
            </a:r>
            <a:r>
              <a:rPr lang="nb-NO" dirty="0" err="1" smtClean="0"/>
              <a:t>hvide</a:t>
            </a:r>
            <a:r>
              <a:rPr lang="nb-NO" dirty="0" smtClean="0"/>
              <a:t> himmel»</a:t>
            </a:r>
          </a:p>
          <a:p>
            <a:pPr lvl="1"/>
            <a:r>
              <a:rPr lang="nb-NO" dirty="0" smtClean="0"/>
              <a:t>3-2-1-oppbyggingen stabiliserer</a:t>
            </a:r>
          </a:p>
          <a:p>
            <a:pPr lvl="1"/>
            <a:r>
              <a:rPr lang="nb-NO" dirty="0" smtClean="0"/>
              <a:t>gjentakelse</a:t>
            </a:r>
          </a:p>
          <a:p>
            <a:pPr lvl="1"/>
            <a:r>
              <a:rPr lang="nb-NO" dirty="0" smtClean="0"/>
              <a:t>«høyt» og «lavt» blandes</a:t>
            </a:r>
          </a:p>
          <a:p>
            <a:pPr lvl="1"/>
            <a:endParaRPr lang="nb-NO" dirty="0" smtClean="0"/>
          </a:p>
          <a:p>
            <a:endParaRPr lang="nb-NO" dirty="0"/>
          </a:p>
        </p:txBody>
      </p:sp>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0086" y="1319646"/>
            <a:ext cx="1673473" cy="2431473"/>
          </a:xfrm>
          <a:prstGeom prst="rect">
            <a:avLst/>
          </a:prstGeom>
        </p:spPr>
      </p:pic>
    </p:spTree>
    <p:extLst>
      <p:ext uri="{BB962C8B-B14F-4D97-AF65-F5344CB8AC3E}">
        <p14:creationId xmlns:p14="http://schemas.microsoft.com/office/powerpoint/2010/main" val="88040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ertekst_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tekst vg3_mal" id="{A45AD77C-58F1-4BF0-A6E1-6EC2842BFEC3}" vid="{C8B7DE39-09A2-4AAC-B059-7760F14B4C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intertekst vg3_mal</Template>
  <TotalTime>52</TotalTime>
  <Words>790</Words>
  <Application>Microsoft Office PowerPoint</Application>
  <PresentationFormat>Skjermfremvisning (4:3)</PresentationFormat>
  <Paragraphs>171</Paragraphs>
  <Slides>23</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23</vt:i4>
      </vt:variant>
    </vt:vector>
  </HeadingPairs>
  <TitlesOfParts>
    <vt:vector size="26" baseType="lpstr">
      <vt:lpstr>Arial</vt:lpstr>
      <vt:lpstr>Calibri</vt:lpstr>
      <vt:lpstr>Intertekst_mal</vt:lpstr>
      <vt:lpstr>Kapittel 7 Tidlig modernisme og nyromantikk – 1890-årene</vt:lpstr>
      <vt:lpstr>Mål</vt:lpstr>
      <vt:lpstr>Førlesning</vt:lpstr>
      <vt:lpstr>1890-tallet –  kritikk av moderniteten</vt:lpstr>
      <vt:lpstr>1890-tallet- kritikk av moderniteten (forts.)</vt:lpstr>
      <vt:lpstr>Kulturelle strømninger i Europa</vt:lpstr>
      <vt:lpstr>To litterære uttrykk på 1890-tallet</vt:lpstr>
      <vt:lpstr>Retning 1: Tidlig modernisme Sigbjørn Obstfelder: «Jeg ser» (1893)</vt:lpstr>
      <vt:lpstr>Modernistiske trekk i «Jeg ser»</vt:lpstr>
      <vt:lpstr>Modernistisk ekspresjonisme  i «Jeg ser»</vt:lpstr>
      <vt:lpstr>Obstfelders prosalyriske tekst «Byen» (1903)</vt:lpstr>
      <vt:lpstr>Modernistisk roman Knut Hamsun: Sult (1890)</vt:lpstr>
      <vt:lpstr>Modernistiske trekk i Sult</vt:lpstr>
      <vt:lpstr>Hamsuns litterære program</vt:lpstr>
      <vt:lpstr>Hans E. Kinck - ekspresjonist</vt:lpstr>
      <vt:lpstr>Retning 2: Nyromantikk</vt:lpstr>
      <vt:lpstr>Nyromantikk (forts.)</vt:lpstr>
      <vt:lpstr>Nyromantikk (forts.)</vt:lpstr>
      <vt:lpstr>Nyromantikk (forts.)</vt:lpstr>
      <vt:lpstr>Nyromantisk roman Knut Hamsun: Pan (1894)</vt:lpstr>
      <vt:lpstr>Hamsuns Pan (forts)</vt:lpstr>
      <vt:lpstr>Nyromantisk diktsyklus Arne Garborg: Haugtussa (1895)</vt:lpstr>
      <vt:lpstr>Overgang fra 1890-tallslitteraturen til nyrealismen på 1900-tallet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Kapittel 7 </dc:title>
  <dc:creator>Astrid Kleiveland</dc:creator>
  <cp:lastModifiedBy>Astrid Kleiveland</cp:lastModifiedBy>
  <cp:revision>8</cp:revision>
  <dcterms:created xsi:type="dcterms:W3CDTF">2015-08-10T11:47:53Z</dcterms:created>
  <dcterms:modified xsi:type="dcterms:W3CDTF">2015-08-11T12:00:10Z</dcterms:modified>
</cp:coreProperties>
</file>