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258" r:id="rId3"/>
    <p:sldId id="259" r:id="rId4"/>
    <p:sldId id="260" r:id="rId5"/>
    <p:sldId id="261" r:id="rId6"/>
    <p:sldId id="262" r:id="rId7"/>
    <p:sldId id="28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84" r:id="rId18"/>
    <p:sldId id="28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A6F5F9C-FAAA-46E4-AF8E-2A58FF8F7F08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FC5FA06-8409-4BB5-9428-084974CCBD3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479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8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8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18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0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67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1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8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1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23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2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3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2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55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3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4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8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2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4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17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5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8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5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8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5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1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6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6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7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94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31917-8D5A-4704-A355-52610F2AF63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44BF8C-BEEC-4311-BFDE-2A5984CBFBF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3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8C9680-DE9D-4DC4-9328-5EB1771BE164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987680-0A18-4DCB-A8F0-9CDF7FB50F1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0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CC543D-0254-4585-AB89-668C197D20DA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1C3329-4E25-41DC-8D3D-E60CDA2C02F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31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6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AAD206-10EA-4BBE-8805-96BD07582D0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92C186-07BE-44C2-8E25-9F94616B444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6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52BDE8-8D24-4DD1-B3E4-CCA401F77CB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F5BBA-4598-4AFE-8A8A-C174CA881F3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67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578AEE-6BC0-479F-B63A-F99F162567E7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79F0C1-EFA6-453A-95C1-56AB8E3A188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37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405B61-6581-4BBA-97DF-D3A372946AB7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83F2D-E79D-40B1-8354-4B49496CC06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55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E8C40-2D6C-480E-84DA-21800D03BEC5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9A0D53-F0D8-4E77-9B44-D8A573FE271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8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DBB88-1C8A-40C4-8385-985B8F1E3A41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174D39-6B92-4F7E-8351-7410D60BC6F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4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80965B-FAE3-4040-A00D-9F9E17899A7E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D5313-9E38-4ADF-826F-1AF02CFE7AE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09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D2D31C-843F-4F3D-966F-E2D9FCC01BD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8784A6-5CA4-4870-BC14-8B458BD5D7A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012BDAF3-BFD7-44D1-A7A1-E4EACDA0495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0AC3A63E-5E42-47E9-8329-E186CDDFAD02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 sz="3200"/>
              <a:t>Kapittel 7 Analyse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8" y="612776"/>
            <a:ext cx="4114800" cy="4114800"/>
          </a:xfrm>
        </p:spPr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 anchorCtr="1"/>
          <a:lstStyle/>
          <a:p>
            <a:pPr lvl="0" algn="ctr"/>
            <a:r>
              <a:rPr lang="nb-NO" sz="2000"/>
              <a:t>Å analysere sammensatte tekster </a:t>
            </a:r>
          </a:p>
          <a:p>
            <a:pPr lvl="0" algn="ctr"/>
            <a:r>
              <a:rPr lang="nb-NO" sz="2000"/>
              <a:t>bilde – film -reklame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791200" y="47005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700" dirty="0" smtClean="0"/>
              <a:t> SG- design/</a:t>
            </a:r>
            <a:r>
              <a:rPr lang="nb-NO" sz="700" dirty="0" err="1" smtClean="0"/>
              <a:t>Fotolia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/>
              <a:t>Kort om filmanalyse</a:t>
            </a:r>
          </a:p>
          <a:p>
            <a:pPr lvl="0"/>
            <a:endParaRPr lang="nb-NO"/>
          </a:p>
        </p:txBody>
      </p:sp>
      <p:sp>
        <p:nvSpPr>
          <p:cNvPr id="3" name="Shape 72"/>
          <p:cNvSpPr txBox="1">
            <a:spLocks noGrp="1"/>
          </p:cNvSpPr>
          <p:nvPr>
            <p:ph type="body" idx="1"/>
          </p:nvPr>
        </p:nvSpPr>
        <p:spPr>
          <a:xfrm>
            <a:off x="457200" y="971440"/>
            <a:ext cx="8229600" cy="5596502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Å analysere en film kan sammenlignes med å analysere en fortellende tekst: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I innledningen:  presenter filmen med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tittel, årstall, regissør og sjanger. </a:t>
            </a:r>
          </a:p>
          <a:p>
            <a:pPr lvl="0"/>
            <a:endParaRPr lang="nb-NO"/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Deretter gir du et kort handlingsreferat og kommenterer virkemidler og tematikk.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I tillegg kommenterer du: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skuespillernes innsats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bruken av lyd (musikk og ulike effekter) og lys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regi og scenografi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bildekomposisjon og klipping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 </a:t>
            </a:r>
          </a:p>
        </p:txBody>
      </p:sp>
      <p:sp>
        <p:nvSpPr>
          <p:cNvPr id="3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Til slutt: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Hvem mener du filmen passer for?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Hvordan virket filmen på deg?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Oppnår filmskaperen det hun ønsker?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Har du referanser til andre filmer eller litteratur, kan du nevne dem her. </a:t>
            </a:r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Reklameanalyse</a:t>
            </a:r>
          </a:p>
        </p:txBody>
      </p:sp>
      <p:sp>
        <p:nvSpPr>
          <p:cNvPr id="3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b="1"/>
              <a:t>Hva kjennetegner en reklame?</a:t>
            </a:r>
          </a:p>
          <a:p>
            <a:pPr lvl="0"/>
            <a:endParaRPr lang="nb-NO" b="1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Språket er ofte fengende.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Den henvender seg personlig til mottakeren.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Setningene er gjerne korte.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Ordvalget er preget av positive ord og vendinger slik at vi blir interessert i produktet.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96"/>
          <p:cNvSpPr txBox="1">
            <a:spLocks noGrp="1"/>
          </p:cNvSpPr>
          <p:nvPr>
            <p:ph type="body" idx="1"/>
          </p:nvPr>
        </p:nvSpPr>
        <p:spPr>
          <a:xfrm>
            <a:off x="457200" y="386535"/>
            <a:ext cx="8229600" cy="6181499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nb-NO" sz="2800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800"/>
              <a:t>●	</a:t>
            </a:r>
            <a:r>
              <a:rPr lang="nb-NO" sz="2400"/>
              <a:t>For å virke imponerende/seriøs bruker reklamen gjerne vitenskapelige ord og fremmedord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● Bildet fungerer som blikkfang og vekker oppsikt.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●	Bildet spiller ofte på følelser (patos) og bruker mange klisjeer.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4" y="3645026"/>
            <a:ext cx="3743343" cy="2180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6629400" y="5806299"/>
            <a:ext cx="1676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Bjarne </a:t>
            </a:r>
            <a:r>
              <a:rPr lang="nb-NO" sz="700" dirty="0" smtClean="0"/>
              <a:t>Nygård/</a:t>
            </a:r>
            <a:r>
              <a:rPr lang="nb-NO" sz="700" dirty="0" err="1" smtClean="0"/>
              <a:t>Samfoto</a:t>
            </a:r>
            <a:r>
              <a:rPr lang="nb-NO" sz="700" dirty="0" smtClean="0"/>
              <a:t>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Farger og symboler appellerer til stemninger og følelser.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Menneskene på bildet er valgt med omhu og skal påvirke underbevisstheten vår.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>
                <a:solidFill>
                  <a:srgbClr val="000000"/>
                </a:solidFill>
              </a:rPr>
              <a:t>Ordet reklame kommer fra latin </a:t>
            </a:r>
            <a:r>
              <a:rPr lang="nb-NO" i="1">
                <a:solidFill>
                  <a:srgbClr val="000000"/>
                </a:solidFill>
              </a:rPr>
              <a:t>reclamare </a:t>
            </a:r>
            <a:r>
              <a:rPr lang="nb-NO">
                <a:solidFill>
                  <a:srgbClr val="000000"/>
                </a:solidFill>
              </a:rPr>
              <a:t>som betyr </a:t>
            </a:r>
            <a:r>
              <a:rPr lang="nb-NO" i="1">
                <a:solidFill>
                  <a:srgbClr val="000000"/>
                </a:solidFill>
              </a:rPr>
              <a:t>å rope igjen</a:t>
            </a:r>
          </a:p>
          <a:p>
            <a:pPr lvl="0"/>
            <a:endParaRPr lang="nb-NO" i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/>
              <a:t>Reklameanalyse trinn for trinn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"/>
            <a:ext cx="4109642" cy="56839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/>
          <p:cNvSpPr txBox="1"/>
          <p:nvPr/>
        </p:nvSpPr>
        <p:spPr>
          <a:xfrm>
            <a:off x="4724400" y="5891200"/>
            <a:ext cx="190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700" dirty="0" smtClean="0"/>
              <a:t> Tress </a:t>
            </a:r>
            <a:r>
              <a:rPr lang="nn-NO" sz="700" dirty="0"/>
              <a:t>Design AS/foto: Anne Lise Norheim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b="1"/>
              <a:t>Innledningen: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I denne delen kommenterer du det ytre planet. 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slags reklame er det er snakk om?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Hvilket produkt reklameres det for?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Hvor ble reklamen ble offentliggjort?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Diskuter følgende i smågrupper: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95303" lvl="0" indent="-457200">
              <a:lnSpc>
                <a:spcPct val="115000"/>
              </a:lnSpc>
              <a:spcBef>
                <a:spcPts val="0"/>
              </a:spcBef>
            </a:pPr>
            <a:r>
              <a:rPr lang="nb-NO"/>
              <a:t>Hva er en sammensatt tekst? </a:t>
            </a:r>
          </a:p>
          <a:p>
            <a:pPr marL="38103" lvl="0" indent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skal til for at du lar deg påvirke av en reklame? </a:t>
            </a:r>
          </a:p>
          <a:p>
            <a:pPr marL="38103" lvl="0" indent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Hvordan vil du beskrive oppbyggingen av en spillefilm?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Hvem er sender?</a:t>
            </a:r>
          </a:p>
          <a:p>
            <a:pPr marL="38103" lvl="0" indent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Hvem er ønsket målgruppe, altså mottaker?</a:t>
            </a:r>
          </a:p>
          <a:p>
            <a:pPr marL="38103" lvl="0" indent="0">
              <a:lnSpc>
                <a:spcPct val="115000"/>
              </a:lnSpc>
              <a:spcBef>
                <a:spcPts val="0"/>
              </a:spcBef>
              <a:buNone/>
            </a:pPr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er ditt førsteinntrykk av reklamen?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Hoveddelen</a:t>
            </a:r>
          </a:p>
        </p:txBody>
      </p:sp>
      <p:sp>
        <p:nvSpPr>
          <p:cNvPr id="3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Kommenter og vurder de ulike elementene i reklamen og si noe om hvordan de virker på mottakeren.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Analysere overskrift, bilde og illustrasjoner.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Hvordan er bildeutsnitt og bildevinkel?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Hvordan er bildet plassert?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Hvordan er forholdet mellom bilde og tekst?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Hvilken stemning skaper og formidler bildet?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●	Hvordan er språket?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Avslutningen</a:t>
            </a:r>
          </a:p>
        </p:txBody>
      </p:sp>
      <p:sp>
        <p:nvSpPr>
          <p:cNvPr id="3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 sz="2800"/>
              <a:t>I avslutningen av en reklameanalyse skal du gi en samlet vurdering av reklamen. </a:t>
            </a:r>
          </a:p>
          <a:p>
            <a:pPr lvl="0"/>
            <a:endParaRPr lang="nb-NO" sz="2800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 sz="2800"/>
              <a:t>I denne delen kan du gjerne uttrykke egne meninger om reklamens egnethet.</a:t>
            </a:r>
          </a:p>
          <a:p>
            <a:pPr lvl="0"/>
            <a:endParaRPr lang="nb-NO" sz="2800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 sz="2800"/>
              <a:t>Er det en god eller dårlig reklame ut fra hva den har som hensikt?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7"/>
          <p:cNvSpPr txBox="1">
            <a:spLocks noGrp="1"/>
          </p:cNvSpPr>
          <p:nvPr>
            <p:ph type="title"/>
          </p:nvPr>
        </p:nvSpPr>
        <p:spPr>
          <a:xfrm>
            <a:off x="457200" y="654829"/>
            <a:ext cx="8229600" cy="791696"/>
          </a:xfrm>
        </p:spPr>
        <p:txBody>
          <a:bodyPr/>
          <a:lstStyle/>
          <a:p>
            <a:pPr lvl="0">
              <a:lnSpc>
                <a:spcPct val="115000"/>
              </a:lnSpc>
            </a:pPr>
            <a:endParaRPr lang="nb-NO"/>
          </a:p>
          <a:p>
            <a:pPr lvl="0"/>
            <a:endParaRPr lang="nb-NO" b="0" i="1"/>
          </a:p>
          <a:p>
            <a:pPr lvl="0"/>
            <a:endParaRPr lang="nb-NO" b="0" i="1"/>
          </a:p>
          <a:p>
            <a:pPr lvl="0"/>
            <a:r>
              <a:rPr lang="nb-NO" sz="2800" b="0">
                <a:solidFill>
                  <a:srgbClr val="4F81BD"/>
                </a:solidFill>
              </a:rPr>
              <a:t>Huskeliste for reklameanalyse</a:t>
            </a:r>
          </a:p>
        </p:txBody>
      </p:sp>
      <p:sp>
        <p:nvSpPr>
          <p:cNvPr id="3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Hvem </a:t>
            </a:r>
            <a:r>
              <a:rPr lang="nb-NO" sz="2800">
                <a:solidFill>
                  <a:srgbClr val="000000"/>
                </a:solidFill>
              </a:rPr>
              <a:t>er avsender?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Når og hvor </a:t>
            </a:r>
            <a:r>
              <a:rPr lang="nb-NO" sz="2800">
                <a:solidFill>
                  <a:srgbClr val="000000"/>
                </a:solidFill>
              </a:rPr>
              <a:t>(i hvilket medium) fant du reklamen?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Hvem </a:t>
            </a:r>
            <a:r>
              <a:rPr lang="nb-NO" sz="2800">
                <a:solidFill>
                  <a:srgbClr val="000000"/>
                </a:solidFill>
              </a:rPr>
              <a:t>tilhører målgruppen?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Hva </a:t>
            </a:r>
            <a:r>
              <a:rPr lang="nb-NO" sz="2800">
                <a:solidFill>
                  <a:srgbClr val="000000"/>
                </a:solidFill>
              </a:rPr>
              <a:t>er hensikten eller formålet med reklamen? Er det snakk om informasjon eller påvirkning?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>
                <a:solidFill>
                  <a:srgbClr val="000000"/>
                </a:solidFill>
              </a:rPr>
              <a:t>Er reklamen informativ eller ekspressiv/appellativ?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615948" lvl="0" indent="-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</a:pPr>
            <a:r>
              <a:rPr lang="nb-NO" sz="2800" b="1">
                <a:solidFill>
                  <a:srgbClr val="000000"/>
                </a:solidFill>
              </a:rPr>
              <a:t>Hvilken </a:t>
            </a:r>
            <a:r>
              <a:rPr lang="nb-NO" sz="2800">
                <a:solidFill>
                  <a:srgbClr val="000000"/>
                </a:solidFill>
              </a:rPr>
              <a:t>informasjon gir reklamen om det som det reklameres for?</a:t>
            </a: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 sz="2800">
                <a:solidFill>
                  <a:srgbClr val="000000"/>
                </a:solidFill>
              </a:rPr>
              <a:t>Er opplysningene du får relevante eller ikke?</a:t>
            </a:r>
          </a:p>
          <a:p>
            <a:pPr marL="495303" lvl="0" indent="-457200">
              <a:lnSpc>
                <a:spcPct val="115000"/>
              </a:lnSpc>
              <a:spcBef>
                <a:spcPts val="0"/>
              </a:spcBef>
            </a:pPr>
            <a:r>
              <a:rPr lang="nb-NO" sz="2800" b="1">
                <a:solidFill>
                  <a:srgbClr val="000000"/>
                </a:solidFill>
              </a:rPr>
              <a:t>Hvordan </a:t>
            </a:r>
            <a:r>
              <a:rPr lang="nb-NO" sz="2800">
                <a:solidFill>
                  <a:srgbClr val="000000"/>
                </a:solidFill>
              </a:rPr>
              <a:t>er språket i reklamen? </a:t>
            </a:r>
          </a:p>
          <a:p>
            <a:pPr marL="495303" lvl="0" indent="-457200">
              <a:lnSpc>
                <a:spcPct val="115000"/>
              </a:lnSpc>
              <a:spcBef>
                <a:spcPts val="0"/>
              </a:spcBef>
            </a:pPr>
            <a:r>
              <a:rPr lang="nb-NO" sz="2800" b="1">
                <a:solidFill>
                  <a:srgbClr val="000000"/>
                </a:solidFill>
              </a:rPr>
              <a:t>Hvilke </a:t>
            </a:r>
            <a:r>
              <a:rPr lang="nb-NO" sz="2800">
                <a:solidFill>
                  <a:srgbClr val="000000"/>
                </a:solidFill>
              </a:rPr>
              <a:t>virkemidler brukes?</a:t>
            </a: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 sz="2800">
                <a:solidFill>
                  <a:srgbClr val="000000"/>
                </a:solidFill>
              </a:rPr>
              <a:t>Er virkemidlene tilpasset målgruppen?</a:t>
            </a:r>
          </a:p>
          <a:p>
            <a:pPr lvl="0"/>
            <a:endParaRPr lang="nb-NO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Hvilket </a:t>
            </a:r>
            <a:r>
              <a:rPr lang="nb-NO" sz="2800">
                <a:solidFill>
                  <a:srgbClr val="000000"/>
                </a:solidFill>
              </a:rPr>
              <a:t>bildeutsnitt og bildevinkel er brukt?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>
                <a:solidFill>
                  <a:srgbClr val="000000"/>
                </a:solidFill>
              </a:rPr>
              <a:t>Kommenter lyd og tale.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>
                <a:solidFill>
                  <a:srgbClr val="000000"/>
                </a:solidFill>
              </a:rPr>
              <a:t>Har reklamen et budskap?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Hvordan </a:t>
            </a:r>
            <a:r>
              <a:rPr lang="nb-NO" sz="2800">
                <a:solidFill>
                  <a:srgbClr val="000000"/>
                </a:solidFill>
              </a:rPr>
              <a:t>er din vurdering av reklamen?</a:t>
            </a:r>
          </a:p>
          <a:p>
            <a:pPr marL="0" lvl="0" indent="0">
              <a:buNone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Hva er en sammensatt tekst?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En sammensatt tekst kombinerer skrift, bilde og lyd.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Eksempler på sammensatte tekster er reklame, tegneserier, reportasjer, skjermtekster, film og drama.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Viktige punkter i en analyse: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Hva </a:t>
            </a:r>
            <a:r>
              <a:rPr lang="nb-NO" sz="2800">
                <a:solidFill>
                  <a:srgbClr val="000000"/>
                </a:solidFill>
              </a:rPr>
              <a:t>blir fortalt?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>
                <a:solidFill>
                  <a:srgbClr val="000000"/>
                </a:solidFill>
              </a:rPr>
              <a:t>Hva slags informasjon blir gitt, både i tekst og bilde?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Hvem </a:t>
            </a:r>
            <a:r>
              <a:rPr lang="nb-NO" sz="2800">
                <a:solidFill>
                  <a:srgbClr val="000000"/>
                </a:solidFill>
              </a:rPr>
              <a:t>henvender annonsen/teksten seg til?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Hva </a:t>
            </a:r>
            <a:r>
              <a:rPr lang="nb-NO" sz="2800">
                <a:solidFill>
                  <a:srgbClr val="000000"/>
                </a:solidFill>
              </a:rPr>
              <a:t>er blikkfanget i annonsen/teksten?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Hvordan </a:t>
            </a:r>
            <a:r>
              <a:rPr lang="nb-NO" sz="2800">
                <a:solidFill>
                  <a:srgbClr val="000000"/>
                </a:solidFill>
              </a:rPr>
              <a:t>blir innholdet fortalt/kommunisert, og hvilken virkning har fortellemåten? 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800" b="1">
                <a:solidFill>
                  <a:srgbClr val="000000"/>
                </a:solidFill>
              </a:rPr>
              <a:t>Hvorfor </a:t>
            </a:r>
            <a:r>
              <a:rPr lang="nb-NO" sz="2800">
                <a:solidFill>
                  <a:srgbClr val="000000"/>
                </a:solidFill>
              </a:rPr>
              <a:t>blir det fortalt (tolkning)?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/>
              <a:t>Kort om bildeanalyse</a:t>
            </a:r>
          </a:p>
          <a:p>
            <a:pPr lvl="0"/>
            <a:endParaRPr lang="nb-NO"/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–	Hvem har laget bildet og når?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–	Hvor ble bildet vist/publisert?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–	Hva ser du på bildet? </a:t>
            </a:r>
          </a:p>
          <a:p>
            <a:pPr lvl="0" indent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Beskriv kort innholdet (denotasjon).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–	Hva forteller bildet?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	Hvilke assosiasjoner/tanker vekker 	innholdet (konnotasjon)?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– </a:t>
            </a:r>
            <a:r>
              <a:rPr lang="nb-NO" sz="2400"/>
              <a:t>Beskriv formen ved å se etter hvordan bildet </a:t>
            </a:r>
          </a:p>
          <a:p>
            <a:pPr marL="0" lvl="0" indent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er komponert.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Beskriv fargene.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Kommenter bildeutsnitt og perspektiv.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Hvorfor ble bildet laget?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Hvilke virkemidler blir brukt for å få fram budskapet?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Hvem er bildets målgruppe?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/>
              <a:t>–	Hvordan opplever du bildet?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312" b="9312"/>
          <a:stretch>
            <a:fillRect/>
          </a:stretch>
        </p:blipFill>
        <p:spPr/>
      </p:pic>
      <p:sp>
        <p:nvSpPr>
          <p:cNvPr id="5" name="TekstSylinder 4"/>
          <p:cNvSpPr txBox="1"/>
          <p:nvPr/>
        </p:nvSpPr>
        <p:spPr>
          <a:xfrm>
            <a:off x="4419600" y="4709095"/>
            <a:ext cx="3200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 O</a:t>
            </a:r>
            <a:r>
              <a:rPr lang="nb-NO" sz="700" dirty="0"/>
              <a:t>. Væring Eftf. AS © Munch-museet Munch-Ellingsen gruppen/BONO 2015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Bildeutsnitt </a:t>
            </a:r>
          </a:p>
        </p:txBody>
      </p:sp>
      <p:sp>
        <p:nvSpPr>
          <p:cNvPr id="3" name="Shape 60"/>
          <p:cNvSpPr txBox="1">
            <a:spLocks noGrp="1"/>
          </p:cNvSpPr>
          <p:nvPr>
            <p:ph type="body" idx="1"/>
          </p:nvPr>
        </p:nvSpPr>
        <p:spPr>
          <a:xfrm>
            <a:off x="467541" y="1484784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>
                <a:solidFill>
                  <a:srgbClr val="000000"/>
                </a:solidFill>
              </a:rPr>
              <a:t>Vi skiller mellom følgende begreper:</a:t>
            </a:r>
          </a:p>
          <a:p>
            <a:pPr lvl="0"/>
            <a:endParaRPr lang="nb-NO" sz="24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i="1">
                <a:solidFill>
                  <a:srgbClr val="000000"/>
                </a:solidFill>
              </a:rPr>
              <a:t>Totalbildet </a:t>
            </a:r>
            <a:r>
              <a:rPr lang="nb-NO" sz="2400">
                <a:solidFill>
                  <a:srgbClr val="000000"/>
                </a:solidFill>
              </a:rPr>
              <a:t>dekker gjerne et stort område.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i="1">
                <a:solidFill>
                  <a:srgbClr val="000000"/>
                </a:solidFill>
              </a:rPr>
              <a:t>Et halvtotalt bilde </a:t>
            </a:r>
            <a:r>
              <a:rPr lang="nb-NO" sz="2400">
                <a:solidFill>
                  <a:srgbClr val="000000"/>
                </a:solidFill>
              </a:rPr>
              <a:t>viser for eksempel én eller flere personer i full størrelse.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i="1">
                <a:solidFill>
                  <a:srgbClr val="000000"/>
                </a:solidFill>
              </a:rPr>
              <a:t>Et halvnært bildeutsnitt </a:t>
            </a:r>
            <a:r>
              <a:rPr lang="nb-NO" sz="2400">
                <a:solidFill>
                  <a:srgbClr val="000000"/>
                </a:solidFill>
              </a:rPr>
              <a:t>viser kanskje en person fra hode til hofte.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i="1">
                <a:solidFill>
                  <a:srgbClr val="000000"/>
                </a:solidFill>
              </a:rPr>
              <a:t>Nærbildet </a:t>
            </a:r>
            <a:r>
              <a:rPr lang="nb-NO" sz="2400">
                <a:solidFill>
                  <a:srgbClr val="000000"/>
                </a:solidFill>
              </a:rPr>
              <a:t>viser detaljer.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i="1">
                <a:solidFill>
                  <a:srgbClr val="000000"/>
                </a:solidFill>
              </a:rPr>
              <a:t>Et ultranært bilde </a:t>
            </a:r>
            <a:r>
              <a:rPr lang="nb-NO" sz="2400">
                <a:solidFill>
                  <a:srgbClr val="000000"/>
                </a:solidFill>
              </a:rPr>
              <a:t>går enda nærmere enn nærbildet.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Bildevinkel</a:t>
            </a:r>
          </a:p>
          <a:p>
            <a:pPr lvl="0"/>
            <a:endParaRPr lang="nb-NO"/>
          </a:p>
        </p:txBody>
      </p:sp>
      <p:sp>
        <p:nvSpPr>
          <p:cNvPr id="3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>
                <a:solidFill>
                  <a:srgbClr val="000000"/>
                </a:solidFill>
              </a:rPr>
              <a:t>Vi har tre hovedtyper av bildevinkler: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i="1">
                <a:solidFill>
                  <a:srgbClr val="000000"/>
                </a:solidFill>
              </a:rPr>
              <a:t>Froskeperspektiv</a:t>
            </a:r>
            <a:r>
              <a:rPr lang="nb-NO">
                <a:solidFill>
                  <a:srgbClr val="000000"/>
                </a:solidFill>
              </a:rPr>
              <a:t>: Her ser du motivet nedenfra.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i="1">
                <a:solidFill>
                  <a:srgbClr val="000000"/>
                </a:solidFill>
              </a:rPr>
              <a:t>Normalperspektiv</a:t>
            </a:r>
            <a:r>
              <a:rPr lang="nb-NO">
                <a:solidFill>
                  <a:srgbClr val="000000"/>
                </a:solidFill>
              </a:rPr>
              <a:t>: Dette er, som navnet sier, perspektivet sett fra normal høyde.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i="1">
                <a:solidFill>
                  <a:srgbClr val="000000"/>
                </a:solidFill>
              </a:rPr>
              <a:t>Fugleperspektiv</a:t>
            </a:r>
            <a:r>
              <a:rPr lang="nb-NO">
                <a:solidFill>
                  <a:srgbClr val="000000"/>
                </a:solidFill>
              </a:rPr>
              <a:t>: Her ser du motivet ovenfra.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16</TotalTime>
  <Words>617</Words>
  <Application>Microsoft Office PowerPoint</Application>
  <PresentationFormat>Skjermfremvisning (4:3)</PresentationFormat>
  <Paragraphs>134</Paragraphs>
  <Slides>26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29" baseType="lpstr">
      <vt:lpstr>Arial</vt:lpstr>
      <vt:lpstr>Calibri</vt:lpstr>
      <vt:lpstr>Intertekst_mal</vt:lpstr>
      <vt:lpstr>Kapittel 7 Analyse</vt:lpstr>
      <vt:lpstr>Diskuter følgende i smågrupper:</vt:lpstr>
      <vt:lpstr>Hva er en sammensatt tekst?</vt:lpstr>
      <vt:lpstr>Viktige punkter i en analyse:</vt:lpstr>
      <vt:lpstr>Kort om bildeanalyse </vt:lpstr>
      <vt:lpstr>PowerPoint-presentasjon</vt:lpstr>
      <vt:lpstr>PowerPoint-presentasjon</vt:lpstr>
      <vt:lpstr>Bildeutsnitt </vt:lpstr>
      <vt:lpstr>Bildevinkel </vt:lpstr>
      <vt:lpstr>Kort om filmanalyse </vt:lpstr>
      <vt:lpstr>PowerPoint-presentasjon</vt:lpstr>
      <vt:lpstr> </vt:lpstr>
      <vt:lpstr>Reklameanalyse</vt:lpstr>
      <vt:lpstr>PowerPoint-presentasjon</vt:lpstr>
      <vt:lpstr>PowerPoint-presentasjon</vt:lpstr>
      <vt:lpstr>PowerPoint-presentasjon</vt:lpstr>
      <vt:lpstr>Reklameanalyse trinn for trinn</vt:lpstr>
      <vt:lpstr>PowerPoint-presentasjon</vt:lpstr>
      <vt:lpstr>PowerPoint-presentasjon</vt:lpstr>
      <vt:lpstr>PowerPoint-presentasjon</vt:lpstr>
      <vt:lpstr>Hoveddelen</vt:lpstr>
      <vt:lpstr>PowerPoint-presentasjon</vt:lpstr>
      <vt:lpstr>Avslutningen</vt:lpstr>
      <vt:lpstr>   Huskeliste for reklameanalyse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5</cp:revision>
  <dcterms:created xsi:type="dcterms:W3CDTF">2013-08-09T07:51:16Z</dcterms:created>
  <dcterms:modified xsi:type="dcterms:W3CDTF">2016-01-21T13:58:58Z</dcterms:modified>
</cp:coreProperties>
</file>