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5" r:id="rId3"/>
    <p:sldId id="256" r:id="rId4"/>
    <p:sldId id="259" r:id="rId5"/>
    <p:sldId id="260" r:id="rId6"/>
    <p:sldId id="257" r:id="rId7"/>
    <p:sldId id="258" r:id="rId8"/>
    <p:sldId id="261" r:id="rId9"/>
    <p:sldId id="262" r:id="rId10"/>
    <p:sldId id="263" r:id="rId11"/>
    <p:sldId id="264" r:id="rId12"/>
    <p:sldId id="265" r:id="rId13"/>
    <p:sldId id="276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746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05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9506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30148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073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386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705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641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031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451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393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088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" y="0"/>
            <a:ext cx="9140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19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Klassisismen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Klassiske </a:t>
            </a:r>
            <a:r>
              <a:rPr lang="nb-NO" sz="2600" dirty="0" err="1"/>
              <a:t>sjangerar</a:t>
            </a:r>
            <a:r>
              <a:rPr lang="nb-NO" sz="2600" dirty="0"/>
              <a:t>: tragedie, komedie, satire, epos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 err="1"/>
              <a:t>Klassisistane</a:t>
            </a:r>
            <a:r>
              <a:rPr lang="nb-NO" sz="2600" dirty="0"/>
              <a:t> «kopierer» både forma og tematikken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Trua på </a:t>
            </a:r>
            <a:r>
              <a:rPr lang="nb-NO" sz="2600" dirty="0" err="1"/>
              <a:t>fornufta</a:t>
            </a:r>
            <a:r>
              <a:rPr lang="nb-NO" sz="2600" dirty="0"/>
              <a:t>: det er fornuftig at det </a:t>
            </a:r>
            <a:r>
              <a:rPr lang="nb-NO" sz="2600" dirty="0" err="1"/>
              <a:t>finst</a:t>
            </a:r>
            <a:r>
              <a:rPr lang="nb-NO" sz="2600" dirty="0"/>
              <a:t> allmenne og «naturlege» </a:t>
            </a:r>
            <a:r>
              <a:rPr lang="nb-NO" sz="2600" dirty="0" err="1"/>
              <a:t>reglar</a:t>
            </a:r>
            <a:r>
              <a:rPr lang="nb-NO" sz="2600" dirty="0"/>
              <a:t> for kunsten – god kunst må </a:t>
            </a:r>
            <a:r>
              <a:rPr lang="nb-NO" sz="2600" dirty="0" err="1"/>
              <a:t>halde</a:t>
            </a:r>
            <a:r>
              <a:rPr lang="nb-NO" sz="2600" dirty="0"/>
              <a:t> seg </a:t>
            </a:r>
            <a:r>
              <a:rPr lang="nb-NO" sz="2600" dirty="0" err="1"/>
              <a:t>innanfor</a:t>
            </a:r>
            <a:r>
              <a:rPr lang="nb-NO" sz="2600" dirty="0"/>
              <a:t> </a:t>
            </a:r>
            <a:r>
              <a:rPr lang="nb-NO" sz="2600" dirty="0" err="1"/>
              <a:t>desse</a:t>
            </a:r>
            <a:r>
              <a:rPr lang="nb-NO" sz="2600" dirty="0"/>
              <a:t> </a:t>
            </a:r>
            <a:r>
              <a:rPr lang="nb-NO" sz="2600" dirty="0" err="1"/>
              <a:t>reglane</a:t>
            </a:r>
            <a:endParaRPr lang="nb-NO" sz="2600" dirty="0"/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 err="1"/>
              <a:t>Enkelheit</a:t>
            </a:r>
            <a:r>
              <a:rPr lang="nb-NO" sz="2400" dirty="0"/>
              <a:t>, symmetri, eleganse, </a:t>
            </a:r>
            <a:r>
              <a:rPr lang="nb-NO" sz="2400" dirty="0" err="1"/>
              <a:t>måtehald</a:t>
            </a:r>
            <a:r>
              <a:rPr lang="nb-NO" sz="2400" dirty="0"/>
              <a:t> i utsmykking 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11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Karakterkomedien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Molière </a:t>
            </a:r>
            <a:r>
              <a:rPr lang="nb-NO" sz="2400" dirty="0" err="1"/>
              <a:t>utviklar</a:t>
            </a:r>
            <a:r>
              <a:rPr lang="nb-NO" sz="2400" dirty="0"/>
              <a:t> karakterkomedien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Hovudpersonen</a:t>
            </a:r>
            <a:r>
              <a:rPr lang="nb-NO" sz="2400" dirty="0"/>
              <a:t> har </a:t>
            </a:r>
            <a:r>
              <a:rPr lang="nb-NO" sz="2400" dirty="0" err="1"/>
              <a:t>ein</a:t>
            </a:r>
            <a:r>
              <a:rPr lang="nb-NO" sz="2400" dirty="0"/>
              <a:t> karakterbrist som blir gjort narr av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Oppdreg</a:t>
            </a:r>
            <a:r>
              <a:rPr lang="nb-NO" sz="2400" dirty="0"/>
              <a:t> </a:t>
            </a:r>
            <a:r>
              <a:rPr lang="nb-NO" sz="2400" dirty="0" err="1"/>
              <a:t>tilskodaren</a:t>
            </a:r>
            <a:r>
              <a:rPr lang="nb-NO" sz="2400" dirty="0"/>
              <a:t>: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Komedien </a:t>
            </a:r>
            <a:r>
              <a:rPr lang="nb-NO" sz="2400" dirty="0" err="1"/>
              <a:t>gjer</a:t>
            </a:r>
            <a:r>
              <a:rPr lang="nb-NO" sz="2400" dirty="0"/>
              <a:t> narr av den </a:t>
            </a:r>
            <a:r>
              <a:rPr lang="nb-NO" sz="2400" dirty="0" err="1"/>
              <a:t>tåpelege</a:t>
            </a:r>
            <a:r>
              <a:rPr lang="nb-NO" sz="2400" dirty="0"/>
              <a:t> </a:t>
            </a:r>
            <a:r>
              <a:rPr lang="nb-NO" sz="2400" dirty="0" err="1"/>
              <a:t>hovudpersonen</a:t>
            </a:r>
            <a:endParaRPr lang="nb-NO" sz="2400" dirty="0"/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 err="1"/>
              <a:t>tilskodaren</a:t>
            </a:r>
            <a:r>
              <a:rPr lang="nb-NO" sz="2400" dirty="0"/>
              <a:t> identifiserer seg med </a:t>
            </a:r>
            <a:r>
              <a:rPr lang="nb-NO" sz="2400" dirty="0" err="1"/>
              <a:t>hovudpersonen</a:t>
            </a:r>
            <a:r>
              <a:rPr lang="nb-NO" sz="2400" dirty="0"/>
              <a:t>, og ler dermed av seg </a:t>
            </a:r>
            <a:r>
              <a:rPr lang="nb-NO" sz="2400" dirty="0" err="1"/>
              <a:t>sjølv</a:t>
            </a:r>
            <a:r>
              <a:rPr lang="nb-NO" sz="2400" dirty="0"/>
              <a:t>,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 err="1"/>
              <a:t>Tilskodaren</a:t>
            </a:r>
            <a:r>
              <a:rPr lang="nb-NO" sz="2400" dirty="0"/>
              <a:t> tek avstand </a:t>
            </a:r>
            <a:r>
              <a:rPr lang="nb-NO" sz="2400" dirty="0" err="1"/>
              <a:t>frå</a:t>
            </a:r>
            <a:r>
              <a:rPr lang="nb-NO" sz="2400" dirty="0"/>
              <a:t> </a:t>
            </a:r>
            <a:r>
              <a:rPr lang="nb-NO" sz="2400" dirty="0" err="1"/>
              <a:t>dei</a:t>
            </a:r>
            <a:r>
              <a:rPr lang="nb-NO" sz="2400" dirty="0"/>
              <a:t> </a:t>
            </a:r>
            <a:r>
              <a:rPr lang="nb-NO" sz="2400" dirty="0" err="1"/>
              <a:t>dårlege</a:t>
            </a:r>
            <a:r>
              <a:rPr lang="nb-NO" sz="2400" dirty="0"/>
              <a:t> </a:t>
            </a:r>
            <a:r>
              <a:rPr lang="nb-NO" sz="2400" dirty="0" err="1"/>
              <a:t>eigenskapane</a:t>
            </a:r>
            <a:r>
              <a:rPr lang="nb-NO" sz="2400" dirty="0"/>
              <a:t> hjå </a:t>
            </a:r>
            <a:r>
              <a:rPr lang="nb-NO" sz="2400" dirty="0" err="1"/>
              <a:t>hovudpersonen</a:t>
            </a:r>
            <a:r>
              <a:rPr lang="nb-NO" sz="2400" dirty="0"/>
              <a:t> og hjå seg </a:t>
            </a:r>
            <a:r>
              <a:rPr lang="nb-NO" sz="2400" dirty="0" err="1"/>
              <a:t>sjølv</a:t>
            </a:r>
            <a:r>
              <a:rPr lang="nb-NO" sz="2400" dirty="0"/>
              <a:t>. </a:t>
            </a:r>
          </a:p>
          <a:p>
            <a:pPr lvl="1"/>
            <a:endParaRPr lang="nb-NO" dirty="0" smtClean="0"/>
          </a:p>
          <a:p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753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Karakterkomedien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Molière </a:t>
            </a:r>
            <a:r>
              <a:rPr lang="nb-NO" sz="2400" dirty="0" err="1"/>
              <a:t>utviklar</a:t>
            </a:r>
            <a:r>
              <a:rPr lang="nb-NO" sz="2400" dirty="0"/>
              <a:t> karakterkomedien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Hovudpersonen</a:t>
            </a:r>
            <a:r>
              <a:rPr lang="nb-NO" sz="2400" dirty="0"/>
              <a:t> har </a:t>
            </a:r>
            <a:r>
              <a:rPr lang="nb-NO" sz="2400" dirty="0" err="1"/>
              <a:t>ein</a:t>
            </a:r>
            <a:r>
              <a:rPr lang="nb-NO" sz="2400" dirty="0"/>
              <a:t> karakterbrist som blir gjort narr av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Oppdreg</a:t>
            </a:r>
            <a:r>
              <a:rPr lang="nb-NO" sz="2400" dirty="0"/>
              <a:t> </a:t>
            </a:r>
            <a:r>
              <a:rPr lang="nb-NO" sz="2400" dirty="0" err="1"/>
              <a:t>tilskodaren</a:t>
            </a:r>
            <a:r>
              <a:rPr lang="nb-NO" sz="2400" dirty="0"/>
              <a:t>: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Komedien </a:t>
            </a:r>
            <a:r>
              <a:rPr lang="nb-NO" sz="2400" dirty="0" err="1"/>
              <a:t>gjer</a:t>
            </a:r>
            <a:r>
              <a:rPr lang="nb-NO" sz="2400" dirty="0"/>
              <a:t> narr av den </a:t>
            </a:r>
            <a:r>
              <a:rPr lang="nb-NO" sz="2400" dirty="0" err="1"/>
              <a:t>tåpelege</a:t>
            </a:r>
            <a:r>
              <a:rPr lang="nb-NO" sz="2400" dirty="0"/>
              <a:t> </a:t>
            </a:r>
            <a:r>
              <a:rPr lang="nb-NO" sz="2400" dirty="0" err="1"/>
              <a:t>hovudpersonen</a:t>
            </a:r>
            <a:endParaRPr lang="nb-NO" sz="2400" dirty="0"/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 err="1"/>
              <a:t>tilskodaren</a:t>
            </a:r>
            <a:r>
              <a:rPr lang="nb-NO" sz="2400" dirty="0"/>
              <a:t> identifiserer seg med </a:t>
            </a:r>
            <a:r>
              <a:rPr lang="nb-NO" sz="2400" dirty="0" err="1"/>
              <a:t>hovudpersonen</a:t>
            </a:r>
            <a:r>
              <a:rPr lang="nb-NO" sz="2400" dirty="0"/>
              <a:t>, og ler dermed av seg </a:t>
            </a:r>
            <a:r>
              <a:rPr lang="nb-NO" sz="2400" dirty="0" err="1"/>
              <a:t>sjølv</a:t>
            </a:r>
            <a:r>
              <a:rPr lang="nb-NO" sz="2400" dirty="0"/>
              <a:t>,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 err="1"/>
              <a:t>Tilskodaren</a:t>
            </a:r>
            <a:r>
              <a:rPr lang="nb-NO" sz="2400" dirty="0"/>
              <a:t> tek avstand </a:t>
            </a:r>
            <a:r>
              <a:rPr lang="nb-NO" sz="2400" dirty="0" err="1"/>
              <a:t>frå</a:t>
            </a:r>
            <a:r>
              <a:rPr lang="nb-NO" sz="2400" dirty="0"/>
              <a:t> </a:t>
            </a:r>
            <a:r>
              <a:rPr lang="nb-NO" sz="2400" dirty="0" err="1"/>
              <a:t>dei</a:t>
            </a:r>
            <a:r>
              <a:rPr lang="nb-NO" sz="2400" dirty="0"/>
              <a:t> </a:t>
            </a:r>
            <a:r>
              <a:rPr lang="nb-NO" sz="2400" dirty="0" err="1"/>
              <a:t>dårlege</a:t>
            </a:r>
            <a:r>
              <a:rPr lang="nb-NO" sz="2400" dirty="0"/>
              <a:t> </a:t>
            </a:r>
            <a:r>
              <a:rPr lang="nb-NO" sz="2400" dirty="0" err="1"/>
              <a:t>eigenskapane</a:t>
            </a:r>
            <a:r>
              <a:rPr lang="nb-NO" sz="2400" dirty="0"/>
              <a:t> hjå </a:t>
            </a:r>
            <a:r>
              <a:rPr lang="nb-NO" sz="2400" dirty="0" err="1"/>
              <a:t>hovudpersonen</a:t>
            </a:r>
            <a:r>
              <a:rPr lang="nb-NO" sz="2400" dirty="0"/>
              <a:t> og hjå seg </a:t>
            </a:r>
            <a:r>
              <a:rPr lang="nb-NO" sz="2400" dirty="0" err="1"/>
              <a:t>sjølv</a:t>
            </a:r>
            <a:r>
              <a:rPr lang="nb-NO" sz="2400" dirty="0"/>
              <a:t>. </a:t>
            </a:r>
          </a:p>
          <a:p>
            <a:pPr lvl="1"/>
            <a:endParaRPr lang="nb-NO" dirty="0" smtClean="0"/>
          </a:p>
          <a:p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32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Holberg – vitskapsmann og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diktar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Studerer og lever sitt </a:t>
            </a:r>
            <a:r>
              <a:rPr lang="nb-NO" sz="2400" dirty="0" err="1"/>
              <a:t>vaksne</a:t>
            </a:r>
            <a:r>
              <a:rPr lang="nb-NO" sz="2400" dirty="0"/>
              <a:t> liv i København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historie, geografi, filosofi, latin, jus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Blir professor i 1717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Får sin «poetiske raptus» i 1719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Skriv ma. mange satiriske dikt, </a:t>
            </a:r>
            <a:r>
              <a:rPr lang="nb-NO" sz="2400" dirty="0" err="1"/>
              <a:t>pariodiar</a:t>
            </a:r>
            <a:r>
              <a:rPr lang="nb-NO" sz="2400" dirty="0"/>
              <a:t> og 26 </a:t>
            </a:r>
            <a:r>
              <a:rPr lang="nb-NO" sz="2400" dirty="0" err="1"/>
              <a:t>komediar</a:t>
            </a:r>
            <a:r>
              <a:rPr lang="nb-NO" sz="2400" dirty="0"/>
              <a:t> i løpet av ca. fem år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Skapar</a:t>
            </a:r>
            <a:r>
              <a:rPr lang="nb-NO" sz="2400" dirty="0"/>
              <a:t> </a:t>
            </a:r>
            <a:r>
              <a:rPr lang="nb-NO" sz="2400" dirty="0" err="1"/>
              <a:t>ein</a:t>
            </a:r>
            <a:r>
              <a:rPr lang="nb-NO" sz="2400" dirty="0"/>
              <a:t> ny litteratur, etter klassisk mønster, for Danmark-</a:t>
            </a:r>
            <a:r>
              <a:rPr lang="nb-NO" sz="2400" dirty="0" err="1"/>
              <a:t>Noreg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87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Erasmus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Montanus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Gjer</a:t>
            </a:r>
            <a:r>
              <a:rPr lang="nb-NO" sz="2400" dirty="0"/>
              <a:t> narr av den </a:t>
            </a:r>
            <a:r>
              <a:rPr lang="nb-NO" sz="2400" dirty="0" err="1"/>
              <a:t>sjølvgode</a:t>
            </a:r>
            <a:r>
              <a:rPr lang="nb-NO" sz="2400" dirty="0"/>
              <a:t> studenten Rasmus Berg, eller Erasmus </a:t>
            </a:r>
            <a:r>
              <a:rPr lang="nb-NO" sz="2400" dirty="0" err="1"/>
              <a:t>Montanus</a:t>
            </a:r>
            <a:r>
              <a:rPr lang="nb-NO" sz="2400" dirty="0"/>
              <a:t> på latin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Rasmus kjem heim til foreldrene sin gard og viser for alle at han er </a:t>
            </a:r>
            <a:r>
              <a:rPr lang="nb-NO" sz="2400" dirty="0" err="1"/>
              <a:t>meir</a:t>
            </a:r>
            <a:r>
              <a:rPr lang="nb-NO" sz="2400" dirty="0"/>
              <a:t> verd enn bøndene og landsbyfolket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Pratar</a:t>
            </a:r>
            <a:r>
              <a:rPr lang="nb-NO" sz="2400" dirty="0"/>
              <a:t> latin </a:t>
            </a:r>
            <a:r>
              <a:rPr lang="nb-NO" sz="2400" dirty="0" err="1"/>
              <a:t>sjølv</a:t>
            </a:r>
            <a:r>
              <a:rPr lang="nb-NO" sz="2400" dirty="0"/>
              <a:t> om ingen forstår han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Beviser alt mulig gjennom </a:t>
            </a:r>
            <a:r>
              <a:rPr lang="nb-NO" sz="2400" dirty="0" err="1"/>
              <a:t>såkalla</a:t>
            </a:r>
            <a:r>
              <a:rPr lang="nb-NO" sz="2400" dirty="0"/>
              <a:t> logiske resonnement.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«Mor </a:t>
            </a:r>
            <a:r>
              <a:rPr lang="nb-NO" sz="2400" dirty="0" err="1"/>
              <a:t>Nille</a:t>
            </a:r>
            <a:r>
              <a:rPr lang="nb-NO" sz="2400" dirty="0"/>
              <a:t> er en sten»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321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Erasmus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Montanus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Sympatien ligg </a:t>
            </a:r>
            <a:r>
              <a:rPr lang="nb-NO" sz="2400" dirty="0" err="1"/>
              <a:t>ikkje</a:t>
            </a:r>
            <a:r>
              <a:rPr lang="nb-NO" sz="2400" dirty="0"/>
              <a:t> hjå den lærde Erasmus, men hjå broren, bonden Jacob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Samtidig representerer Erasmus </a:t>
            </a:r>
            <a:r>
              <a:rPr lang="nb-NO" sz="2400" dirty="0" err="1"/>
              <a:t>fornufta</a:t>
            </a:r>
            <a:r>
              <a:rPr lang="nb-NO" sz="2400" dirty="0"/>
              <a:t> mot det </a:t>
            </a:r>
            <a:r>
              <a:rPr lang="nb-NO" sz="2400" dirty="0" err="1"/>
              <a:t>uvitande</a:t>
            </a:r>
            <a:r>
              <a:rPr lang="nb-NO" sz="2400" dirty="0"/>
              <a:t> og enkle landsbyfolket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veit at jorda er rund, men må sverge på det motsette for å få gifte seg med Lisbeth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66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Jeppe på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Bjerget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Utypisk komedie, </a:t>
            </a:r>
            <a:r>
              <a:rPr lang="nb-NO" sz="2400" dirty="0" err="1"/>
              <a:t>sparkar</a:t>
            </a:r>
            <a:r>
              <a:rPr lang="nb-NO" sz="2400" dirty="0"/>
              <a:t> nedover i staden for oppover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Gjer</a:t>
            </a:r>
            <a:r>
              <a:rPr lang="nb-NO" sz="2400" dirty="0"/>
              <a:t> narr av den alkoholiserte bonden Jeppe, kona </a:t>
            </a:r>
            <a:r>
              <a:rPr lang="nb-NO" sz="2400" dirty="0" err="1"/>
              <a:t>bedreg</a:t>
            </a:r>
            <a:r>
              <a:rPr lang="nb-NO" sz="2400" dirty="0"/>
              <a:t> han og slår han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Jeppe drikk seg full, og blir funnen av baronen og hans hoff.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Jeppe </a:t>
            </a:r>
            <a:r>
              <a:rPr lang="nb-NO" sz="2400" dirty="0" err="1"/>
              <a:t>vaknar</a:t>
            </a:r>
            <a:r>
              <a:rPr lang="nb-NO" sz="2400" dirty="0"/>
              <a:t> i baronens seng, og trur han er i himmelen.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Forstår at han har makt, og blir </a:t>
            </a:r>
            <a:r>
              <a:rPr lang="nb-NO" sz="2400" dirty="0" err="1"/>
              <a:t>ein</a:t>
            </a:r>
            <a:r>
              <a:rPr lang="nb-NO" sz="2400" dirty="0"/>
              <a:t> usympatisk tyrann.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Baronen må drikke han full igjen og plassere han tilbake der </a:t>
            </a:r>
            <a:r>
              <a:rPr lang="nb-NO" sz="2400" dirty="0" err="1"/>
              <a:t>dei</a:t>
            </a:r>
            <a:r>
              <a:rPr lang="nb-NO" sz="2400" dirty="0"/>
              <a:t> </a:t>
            </a:r>
            <a:r>
              <a:rPr lang="nb-NO" sz="2400" dirty="0" err="1"/>
              <a:t>fann</a:t>
            </a:r>
            <a:r>
              <a:rPr lang="nb-NO" sz="2400" dirty="0"/>
              <a:t> han.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Moralen: bønder må </a:t>
            </a:r>
            <a:r>
              <a:rPr lang="nb-NO" sz="2400" dirty="0" err="1"/>
              <a:t>ikkje</a:t>
            </a:r>
            <a:r>
              <a:rPr lang="nb-NO" sz="2400" dirty="0"/>
              <a:t> bli adelsmenn – «man da Tyranner let </a:t>
            </a:r>
            <a:r>
              <a:rPr lang="nb-NO" sz="2400" dirty="0" err="1"/>
              <a:t>kand</a:t>
            </a:r>
            <a:r>
              <a:rPr lang="nb-NO" sz="2400" dirty="0"/>
              <a:t> </a:t>
            </a:r>
            <a:r>
              <a:rPr lang="nb-NO" sz="2400" dirty="0" err="1"/>
              <a:t>faae</a:t>
            </a:r>
            <a:r>
              <a:rPr lang="nb-NO" sz="2400" dirty="0"/>
              <a:t>»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239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Jeppe på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Bjerget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Det er </a:t>
            </a:r>
            <a:r>
              <a:rPr lang="nb-NO" sz="2600" dirty="0" err="1"/>
              <a:t>uvanleg</a:t>
            </a:r>
            <a:r>
              <a:rPr lang="nb-NO" sz="2600" dirty="0"/>
              <a:t> at </a:t>
            </a:r>
            <a:r>
              <a:rPr lang="nb-NO" sz="2600" dirty="0" err="1"/>
              <a:t>hovudpersonen</a:t>
            </a:r>
            <a:r>
              <a:rPr lang="nb-NO" sz="2600" dirty="0"/>
              <a:t> i </a:t>
            </a:r>
            <a:r>
              <a:rPr lang="nb-NO" sz="2600" dirty="0" err="1"/>
              <a:t>ein</a:t>
            </a:r>
            <a:r>
              <a:rPr lang="nb-NO" sz="2600" dirty="0"/>
              <a:t> karakterkomedie står så lågt på rangstigen.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Vi får sympati med Jeppe, han er </a:t>
            </a:r>
            <a:r>
              <a:rPr lang="nb-NO" sz="2600" dirty="0" err="1"/>
              <a:t>eit</a:t>
            </a:r>
            <a:r>
              <a:rPr lang="nb-NO" sz="2600" dirty="0"/>
              <a:t> offer for krigstraumer og ei slem kone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Ei dobbelheit i stykket: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Jeppe får sympatien, samtidig som moralen er: «</a:t>
            </a:r>
            <a:r>
              <a:rPr lang="nb-NO" sz="2400" dirty="0" err="1"/>
              <a:t>gjer</a:t>
            </a:r>
            <a:r>
              <a:rPr lang="nb-NO" sz="2400" dirty="0"/>
              <a:t> </a:t>
            </a:r>
            <a:r>
              <a:rPr lang="nb-NO" sz="2400" dirty="0" err="1"/>
              <a:t>ikkje</a:t>
            </a:r>
            <a:r>
              <a:rPr lang="nb-NO" sz="2400" dirty="0"/>
              <a:t> bønder til adelsmenn»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576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Niels Klim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Satirisk roman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Holberg </a:t>
            </a:r>
            <a:r>
              <a:rPr lang="nb-NO" sz="2600" dirty="0" err="1"/>
              <a:t>set</a:t>
            </a:r>
            <a:r>
              <a:rPr lang="nb-NO" sz="2600" dirty="0"/>
              <a:t> søkelys på forhold som han vil </a:t>
            </a:r>
            <a:r>
              <a:rPr lang="nb-NO" sz="2600" dirty="0" err="1"/>
              <a:t>forbetre</a:t>
            </a:r>
            <a:endParaRPr lang="nb-NO" sz="2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 err="1"/>
              <a:t>Mykje</a:t>
            </a:r>
            <a:r>
              <a:rPr lang="nb-NO" sz="2600" dirty="0"/>
              <a:t> felles med </a:t>
            </a:r>
            <a:r>
              <a:rPr lang="nb-NO" sz="2600" i="1" dirty="0"/>
              <a:t>Gullivers reiser </a:t>
            </a:r>
            <a:r>
              <a:rPr lang="nb-NO" sz="2600" dirty="0"/>
              <a:t>(Jonathan Swift)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Handlinga lagt til </a:t>
            </a:r>
            <a:r>
              <a:rPr lang="nb-NO" sz="2600" dirty="0" err="1"/>
              <a:t>ein</a:t>
            </a:r>
            <a:r>
              <a:rPr lang="nb-NO" sz="2600" dirty="0"/>
              <a:t> </a:t>
            </a:r>
            <a:r>
              <a:rPr lang="nb-NO" sz="2600" dirty="0" err="1"/>
              <a:t>annan</a:t>
            </a:r>
            <a:r>
              <a:rPr lang="nb-NO" sz="2600" dirty="0"/>
              <a:t> planet, </a:t>
            </a:r>
            <a:r>
              <a:rPr lang="nb-NO" sz="2600" dirty="0" err="1"/>
              <a:t>Nazar</a:t>
            </a:r>
            <a:r>
              <a:rPr lang="nb-NO" sz="2600" dirty="0"/>
              <a:t>.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Unngår dermed sensuren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467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Nils Klim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Nils dett ned i ei hole i Bergen og kjem til planeten </a:t>
            </a:r>
            <a:r>
              <a:rPr lang="nb-NO" sz="2600" dirty="0" err="1"/>
              <a:t>Nazar</a:t>
            </a:r>
            <a:endParaRPr lang="nb-NO" sz="2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Besøker mange land der, alle har samfunn som snur opp ned på vante </a:t>
            </a:r>
            <a:r>
              <a:rPr lang="nb-NO" sz="2600" dirty="0" err="1"/>
              <a:t>forestillingar</a:t>
            </a:r>
            <a:r>
              <a:rPr lang="nb-NO" sz="2600" dirty="0"/>
              <a:t> i vårt samfunn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 err="1"/>
              <a:t>Potu</a:t>
            </a:r>
            <a:r>
              <a:rPr lang="nb-NO" sz="2600" dirty="0"/>
              <a:t> er </a:t>
            </a:r>
            <a:r>
              <a:rPr lang="nb-NO" sz="2600" dirty="0" err="1"/>
              <a:t>eit</a:t>
            </a:r>
            <a:r>
              <a:rPr lang="nb-NO" sz="2600" dirty="0"/>
              <a:t> slags idealsamfunn, </a:t>
            </a:r>
            <a:r>
              <a:rPr lang="nb-NO" sz="2600" dirty="0" err="1"/>
              <a:t>eit</a:t>
            </a:r>
            <a:r>
              <a:rPr lang="nb-NO" sz="2600" dirty="0"/>
              <a:t> </a:t>
            </a:r>
            <a:r>
              <a:rPr lang="nb-NO" sz="2600" dirty="0" err="1"/>
              <a:t>utopia</a:t>
            </a:r>
            <a:r>
              <a:rPr lang="nb-NO" sz="2600" dirty="0"/>
              <a:t>: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Kjønnsrollene er snudd på </a:t>
            </a:r>
            <a:r>
              <a:rPr lang="nb-NO" sz="2600" dirty="0" err="1"/>
              <a:t>hovudet</a:t>
            </a:r>
            <a:r>
              <a:rPr lang="nb-NO" sz="2600" dirty="0"/>
              <a:t> – kvinner har </a:t>
            </a:r>
            <a:r>
              <a:rPr lang="nb-NO" sz="2600" dirty="0" err="1"/>
              <a:t>tilsvarande</a:t>
            </a:r>
            <a:r>
              <a:rPr lang="nb-NO" sz="2600" dirty="0"/>
              <a:t> makt som menn hadde i Danmark-</a:t>
            </a:r>
            <a:r>
              <a:rPr lang="nb-NO" sz="2600" dirty="0" err="1"/>
              <a:t>Noreg</a:t>
            </a:r>
            <a:r>
              <a:rPr lang="nb-NO" sz="2600" dirty="0"/>
              <a:t> på den tida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 err="1"/>
              <a:t>Synleggjer</a:t>
            </a:r>
            <a:r>
              <a:rPr lang="nb-NO" sz="2600" dirty="0"/>
              <a:t> den kjønnsmessige ubalansen i sitt eige samfunn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5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1700-talet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634499"/>
            <a:ext cx="6400800" cy="1752600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chemeClr val="tx1"/>
                </a:solidFill>
              </a:rPr>
              <a:t>Opplysningstid og klassisisme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4149080"/>
            <a:ext cx="3067050" cy="1905000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3851920" y="5992827"/>
            <a:ext cx="23762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Wallace Collection, London, UK / The Bridgeman </a:t>
            </a:r>
            <a:r>
              <a:rPr lang="en-US" sz="700" dirty="0" smtClean="0"/>
              <a:t>Art </a:t>
            </a:r>
            <a:r>
              <a:rPr lang="nb-NO" sz="700" dirty="0" smtClean="0"/>
              <a:t>Library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624301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Norske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selskab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03790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Studentsamfunn i København på slutten av 1700-talet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Dyrka opplysningstida og fedrelandet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Skreiv patriotiske dikt, </a:t>
            </a:r>
            <a:r>
              <a:rPr lang="nb-NO" sz="2400" dirty="0" err="1"/>
              <a:t>fleire</a:t>
            </a:r>
            <a:r>
              <a:rPr lang="nb-NO" sz="2400" dirty="0"/>
              <a:t> vart folkekjære </a:t>
            </a:r>
            <a:r>
              <a:rPr lang="nb-NO" sz="2400" dirty="0" err="1"/>
              <a:t>songar</a:t>
            </a: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Skreiv i klassiske </a:t>
            </a:r>
            <a:r>
              <a:rPr lang="nb-NO" sz="2400" dirty="0" err="1"/>
              <a:t>sjangrar</a:t>
            </a:r>
            <a:r>
              <a:rPr lang="nb-NO" sz="2400" dirty="0"/>
              <a:t>, eller parodierte </a:t>
            </a:r>
            <a:r>
              <a:rPr lang="nb-NO" sz="2400" dirty="0" err="1"/>
              <a:t>dei</a:t>
            </a:r>
            <a:endParaRPr lang="nb-NO" sz="2400" dirty="0"/>
          </a:p>
          <a:p>
            <a:pPr lvl="1">
              <a:buSzPct val="25000"/>
              <a:buFont typeface="Wingdings" charset="2"/>
              <a:buChar char="u"/>
            </a:pPr>
            <a:r>
              <a:rPr lang="nb-NO" sz="2400" i="1" dirty="0" err="1"/>
              <a:t>Kiærlighed</a:t>
            </a:r>
            <a:r>
              <a:rPr lang="nb-NO" sz="2400" i="1" dirty="0"/>
              <a:t> </a:t>
            </a:r>
            <a:r>
              <a:rPr lang="nb-NO" sz="2400" i="1" dirty="0" err="1"/>
              <a:t>uden</a:t>
            </a:r>
            <a:r>
              <a:rPr lang="nb-NO" sz="2400" i="1" dirty="0"/>
              <a:t> Strømper</a:t>
            </a:r>
            <a:r>
              <a:rPr lang="nb-NO" sz="2400" dirty="0"/>
              <a:t>, av Johan Herman Wessel (</a:t>
            </a:r>
            <a:r>
              <a:rPr lang="nb-NO" sz="2400" dirty="0" smtClean="0"/>
              <a:t>1742–1785</a:t>
            </a:r>
            <a:r>
              <a:rPr lang="nb-NO" sz="2400" dirty="0"/>
              <a:t>)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774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Carl Michael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Bellmann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03790"/>
          </a:xfr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i="1" dirty="0" err="1"/>
              <a:t>Fredmans</a:t>
            </a:r>
            <a:r>
              <a:rPr lang="nb-NO" sz="2400" i="1" dirty="0"/>
              <a:t> </a:t>
            </a:r>
            <a:r>
              <a:rPr lang="nb-NO" sz="2400" i="1" dirty="0" err="1"/>
              <a:t>epistlar</a:t>
            </a:r>
            <a:r>
              <a:rPr lang="nb-NO" sz="2400" dirty="0"/>
              <a:t> og </a:t>
            </a:r>
            <a:r>
              <a:rPr lang="nb-NO" sz="2400" i="1" dirty="0" err="1"/>
              <a:t>Fredmans</a:t>
            </a:r>
            <a:r>
              <a:rPr lang="nb-NO" sz="2400" i="1" dirty="0"/>
              <a:t> </a:t>
            </a:r>
            <a:r>
              <a:rPr lang="nb-NO" sz="2400" i="1" dirty="0" err="1"/>
              <a:t>sånger</a:t>
            </a:r>
            <a:endParaRPr lang="nb-NO" sz="2400" i="1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Handlar</a:t>
            </a:r>
            <a:r>
              <a:rPr lang="nb-NO" sz="2400" dirty="0"/>
              <a:t> om livet i Stockholms skjenkestover på 1700-talet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Både drikkeviser og </a:t>
            </a:r>
            <a:r>
              <a:rPr lang="nb-NO" sz="2400" dirty="0" err="1"/>
              <a:t>bibelparodiar</a:t>
            </a:r>
            <a:r>
              <a:rPr lang="nb-NO" sz="2400" dirty="0"/>
              <a:t>, men også vakre </a:t>
            </a:r>
            <a:r>
              <a:rPr lang="nb-NO" sz="2400" dirty="0" err="1"/>
              <a:t>skildringar</a:t>
            </a: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Tematiserer ofte </a:t>
            </a:r>
            <a:r>
              <a:rPr lang="nb-NO" sz="2400" dirty="0" err="1"/>
              <a:t>menneskeleg</a:t>
            </a:r>
            <a:r>
              <a:rPr lang="nb-NO" sz="2400" dirty="0"/>
              <a:t> </a:t>
            </a:r>
            <a:r>
              <a:rPr lang="nb-NO" sz="2400" dirty="0" err="1"/>
              <a:t>svakheit</a:t>
            </a:r>
            <a:r>
              <a:rPr lang="nb-NO" sz="2400" dirty="0"/>
              <a:t> – med  stor komikk og djupt alvor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Skriv om </a:t>
            </a:r>
            <a:r>
              <a:rPr lang="nb-NO" sz="2400" dirty="0" err="1"/>
              <a:t>eit</a:t>
            </a:r>
            <a:r>
              <a:rPr lang="nb-NO" sz="2400" dirty="0"/>
              <a:t> miljø han </a:t>
            </a:r>
            <a:r>
              <a:rPr lang="nb-NO" sz="2400" dirty="0" err="1"/>
              <a:t>sjølv</a:t>
            </a:r>
            <a:r>
              <a:rPr lang="nb-NO" sz="2400" dirty="0"/>
              <a:t> var </a:t>
            </a:r>
            <a:r>
              <a:rPr lang="nb-NO" sz="2400" dirty="0" err="1"/>
              <a:t>ein</a:t>
            </a:r>
            <a:r>
              <a:rPr lang="nb-NO" sz="2400" dirty="0"/>
              <a:t> del av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68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Samanheng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800" dirty="0"/>
              <a:t>Opplysningstida </a:t>
            </a:r>
            <a:r>
              <a:rPr lang="nb-NO" sz="2800" dirty="0" err="1"/>
              <a:t>vidarefører</a:t>
            </a:r>
            <a:r>
              <a:rPr lang="nb-NO" sz="2800" dirty="0"/>
              <a:t> ideal og </a:t>
            </a:r>
            <a:r>
              <a:rPr lang="nb-NO" sz="2800" dirty="0" err="1"/>
              <a:t>tankar</a:t>
            </a:r>
            <a:r>
              <a:rPr lang="nb-NO" sz="2800" dirty="0"/>
              <a:t> </a:t>
            </a:r>
            <a:r>
              <a:rPr lang="nb-NO" sz="2800" dirty="0" err="1"/>
              <a:t>frå</a:t>
            </a:r>
            <a:r>
              <a:rPr lang="nb-NO" sz="2800" dirty="0"/>
              <a:t> renessansen (</a:t>
            </a:r>
            <a:r>
              <a:rPr lang="nb-NO" sz="2800" dirty="0" smtClean="0"/>
              <a:t>14–1500-talet</a:t>
            </a:r>
            <a:r>
              <a:rPr lang="nb-NO" sz="2800" dirty="0"/>
              <a:t>)</a:t>
            </a:r>
          </a:p>
          <a:p>
            <a:pPr marL="285750" indent="-285750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800" dirty="0"/>
              <a:t>Klassisismen er </a:t>
            </a:r>
            <a:r>
              <a:rPr lang="nb-NO" sz="2800" dirty="0" err="1"/>
              <a:t>ein</a:t>
            </a:r>
            <a:r>
              <a:rPr lang="nb-NO" sz="2800" dirty="0"/>
              <a:t> reaksjon på stilidealet i barokken: </a:t>
            </a:r>
          </a:p>
          <a:p>
            <a:pPr lvl="1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400" dirty="0" err="1"/>
              <a:t>klarheit</a:t>
            </a:r>
            <a:r>
              <a:rPr lang="nb-NO" sz="2400" dirty="0"/>
              <a:t> og </a:t>
            </a:r>
            <a:r>
              <a:rPr lang="nb-NO" sz="2400" dirty="0" err="1"/>
              <a:t>enkelheit</a:t>
            </a:r>
            <a:r>
              <a:rPr lang="nb-NO" sz="2400" dirty="0"/>
              <a:t> mot «overlessa» kunst i barokken</a:t>
            </a:r>
          </a:p>
          <a:p>
            <a:pPr lvl="1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Fornuft i staden for </a:t>
            </a:r>
            <a:r>
              <a:rPr lang="nb-NO" sz="2400" dirty="0" err="1"/>
              <a:t>følelsar</a:t>
            </a:r>
            <a:r>
              <a:rPr lang="nb-NO" sz="2400" dirty="0"/>
              <a:t> </a:t>
            </a:r>
          </a:p>
          <a:p>
            <a:pPr marL="457200" lvl="1" indent="0">
              <a:buNone/>
            </a:pPr>
            <a:endParaRPr lang="nb-NO" dirty="0" smtClean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9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 err="1"/>
              <a:t>Fornufta</a:t>
            </a:r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vinn fram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400" i="1" dirty="0" smtClean="0"/>
              <a:t>	Ha </a:t>
            </a:r>
            <a:r>
              <a:rPr lang="nb-NO" sz="2400" i="1" dirty="0"/>
              <a:t>mot til å bruke din eigen forstand!</a:t>
            </a:r>
          </a:p>
          <a:p>
            <a:pPr marL="0" indent="0" algn="r">
              <a:buNone/>
            </a:pPr>
            <a:r>
              <a:rPr lang="nb-NO" sz="2400" dirty="0"/>
              <a:t>Immanuel Kant (</a:t>
            </a:r>
            <a:r>
              <a:rPr lang="nb-NO" sz="2400" dirty="0" smtClean="0"/>
              <a:t>1724–1804</a:t>
            </a:r>
            <a:r>
              <a:rPr lang="nb-NO" sz="2400" dirty="0"/>
              <a:t>)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32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Fornufta</a:t>
            </a:r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vinn fram?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90000"/>
              </a:lnSpc>
              <a:buSzPct val="25000"/>
              <a:buNone/>
            </a:pPr>
            <a:r>
              <a:rPr lang="nb-NO" sz="2400" i="1" dirty="0"/>
              <a:t>Jesper: </a:t>
            </a:r>
            <a:r>
              <a:rPr lang="nb-NO" sz="2400" i="1" dirty="0" err="1"/>
              <a:t>Hahahaha</a:t>
            </a:r>
            <a:r>
              <a:rPr lang="nb-NO" sz="2400" i="1" dirty="0"/>
              <a:t>! De lærde folk er aldri riktige i hodet. Jeg har min tro også hørt dem som sier at jorden går rundt, og solen står stille. Min herre tror vel ikke på det også?</a:t>
            </a:r>
          </a:p>
          <a:p>
            <a:pPr marL="0" indent="0">
              <a:buNone/>
            </a:pPr>
            <a:endParaRPr lang="nb-NO" i="1" dirty="0" smtClean="0"/>
          </a:p>
          <a:p>
            <a:pPr marL="457200" lvl="1" indent="0" algn="r">
              <a:lnSpc>
                <a:spcPct val="90000"/>
              </a:lnSpc>
              <a:buSzPct val="25000"/>
              <a:buNone/>
            </a:pPr>
            <a:r>
              <a:rPr lang="nb-NO" sz="2400" dirty="0" err="1"/>
              <a:t>Frå</a:t>
            </a:r>
            <a:r>
              <a:rPr lang="nb-NO" sz="2400" dirty="0"/>
              <a:t> </a:t>
            </a:r>
            <a:r>
              <a:rPr lang="nb-NO" sz="2400" i="1" dirty="0"/>
              <a:t>Erasmus </a:t>
            </a:r>
            <a:r>
              <a:rPr lang="nb-NO" sz="2400" i="1" dirty="0" err="1"/>
              <a:t>Montanus</a:t>
            </a:r>
            <a:r>
              <a:rPr lang="nb-NO" sz="2400" dirty="0"/>
              <a:t> av </a:t>
            </a:r>
            <a:r>
              <a:rPr lang="nb-NO" sz="2400" b="1" dirty="0"/>
              <a:t>Ludvig Holberg</a:t>
            </a:r>
            <a:r>
              <a:rPr lang="nb-NO" sz="2400" dirty="0"/>
              <a:t>, 3.akt 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81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Fornuft og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vitskap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800" dirty="0"/>
              <a:t>Det heliosentriske </a:t>
            </a:r>
            <a:r>
              <a:rPr lang="nb-NO" sz="2800" dirty="0" err="1"/>
              <a:t>verdsbiletet</a:t>
            </a:r>
            <a:r>
              <a:rPr lang="nb-NO" sz="2800" dirty="0"/>
              <a:t>:</a:t>
            </a:r>
          </a:p>
          <a:p>
            <a:pPr lvl="1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sola er sentrum i solsystemet</a:t>
            </a:r>
          </a:p>
          <a:p>
            <a:pPr lvl="1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kunnskap </a:t>
            </a:r>
            <a:r>
              <a:rPr lang="nb-NO" sz="2400" dirty="0" err="1"/>
              <a:t>frå</a:t>
            </a:r>
            <a:r>
              <a:rPr lang="nb-NO" sz="2400" dirty="0"/>
              <a:t> 1500-talet, men altså </a:t>
            </a:r>
            <a:r>
              <a:rPr lang="nb-NO" sz="2400" dirty="0" err="1"/>
              <a:t>ikkje</a:t>
            </a:r>
            <a:r>
              <a:rPr lang="nb-NO" sz="2400" dirty="0"/>
              <a:t> allmennkunnskap, jf. </a:t>
            </a:r>
            <a:r>
              <a:rPr lang="nb-NO" sz="2400" i="1" dirty="0"/>
              <a:t>Erasmus </a:t>
            </a:r>
            <a:r>
              <a:rPr lang="nb-NO" sz="2400" i="1" dirty="0" err="1"/>
              <a:t>Montanus</a:t>
            </a:r>
            <a:endParaRPr lang="nb-NO" sz="2400" i="1" dirty="0"/>
          </a:p>
          <a:p>
            <a:pPr marL="285750" indent="-285750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800" dirty="0"/>
              <a:t>Det mekaniske </a:t>
            </a:r>
            <a:r>
              <a:rPr lang="nb-NO" sz="2800" dirty="0" err="1"/>
              <a:t>verdsbiletet</a:t>
            </a:r>
            <a:r>
              <a:rPr lang="nb-NO" sz="2800" dirty="0"/>
              <a:t>: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Det er naturlover og </a:t>
            </a:r>
            <a:r>
              <a:rPr lang="nb-NO" sz="2400" dirty="0" err="1"/>
              <a:t>ikkje</a:t>
            </a:r>
            <a:r>
              <a:rPr lang="nb-NO" sz="2400" dirty="0"/>
              <a:t> </a:t>
            </a:r>
            <a:r>
              <a:rPr lang="nb-NO" sz="2400" dirty="0" err="1"/>
              <a:t>guddommelege</a:t>
            </a:r>
            <a:r>
              <a:rPr lang="nb-NO" sz="2400" dirty="0"/>
              <a:t> krefter som styrer verda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Naturlovene fungerer like «mekanisk» som </a:t>
            </a:r>
            <a:r>
              <a:rPr lang="nb-NO" sz="2400" dirty="0" err="1"/>
              <a:t>eit</a:t>
            </a:r>
            <a:r>
              <a:rPr lang="nb-NO" sz="2400" dirty="0"/>
              <a:t> urverk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Det ligg ingen intensjon bak utvikling og endring 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19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Viktige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tenkjarar</a:t>
            </a:r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i perioden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3000" dirty="0"/>
              <a:t>René Descartes (</a:t>
            </a:r>
            <a:r>
              <a:rPr lang="nb-NO" sz="3000" dirty="0" smtClean="0"/>
              <a:t>1596–1650</a:t>
            </a:r>
            <a:r>
              <a:rPr lang="nb-NO" sz="3000" dirty="0"/>
              <a:t>)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dirty="0" err="1"/>
              <a:t>Cogito</a:t>
            </a:r>
            <a:r>
              <a:rPr lang="nb-NO" dirty="0"/>
              <a:t> ergo sum – </a:t>
            </a:r>
            <a:r>
              <a:rPr lang="nb-NO" dirty="0" err="1"/>
              <a:t>eg</a:t>
            </a:r>
            <a:r>
              <a:rPr lang="nb-NO" dirty="0"/>
              <a:t> </a:t>
            </a:r>
            <a:r>
              <a:rPr lang="nb-NO" dirty="0" err="1"/>
              <a:t>tenkjer</a:t>
            </a:r>
            <a:r>
              <a:rPr lang="nb-NO" dirty="0"/>
              <a:t>, altså er </a:t>
            </a:r>
            <a:r>
              <a:rPr lang="nb-NO" dirty="0" err="1"/>
              <a:t>eg</a:t>
            </a:r>
            <a:r>
              <a:rPr lang="nb-NO" dirty="0"/>
              <a:t> til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dirty="0"/>
              <a:t>Utvikla den </a:t>
            </a:r>
            <a:r>
              <a:rPr lang="nb-NO" dirty="0" err="1"/>
              <a:t>vitskaplege</a:t>
            </a:r>
            <a:r>
              <a:rPr lang="nb-NO" dirty="0"/>
              <a:t> metoden gjennom metodisk tvil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3000" dirty="0"/>
              <a:t>Isac Newton (</a:t>
            </a:r>
            <a:r>
              <a:rPr lang="nb-NO" sz="3000" dirty="0" smtClean="0"/>
              <a:t>1642–1727</a:t>
            </a:r>
            <a:r>
              <a:rPr lang="nb-NO" sz="3000" dirty="0"/>
              <a:t>)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dirty="0" err="1"/>
              <a:t>Ein</a:t>
            </a:r>
            <a:r>
              <a:rPr lang="nb-NO" dirty="0"/>
              <a:t> av </a:t>
            </a:r>
            <a:r>
              <a:rPr lang="nb-NO" dirty="0" err="1"/>
              <a:t>dei</a:t>
            </a:r>
            <a:r>
              <a:rPr lang="nb-NO" dirty="0"/>
              <a:t> store vitskapsmennene som brukar den </a:t>
            </a:r>
            <a:r>
              <a:rPr lang="nb-NO" dirty="0" err="1"/>
              <a:t>vitskaplege</a:t>
            </a:r>
            <a:r>
              <a:rPr lang="nb-NO" dirty="0"/>
              <a:t> metoden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dirty="0"/>
              <a:t>Matematikk og astronomi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dirty="0"/>
              <a:t>Viste </a:t>
            </a:r>
            <a:r>
              <a:rPr lang="nb-NO" dirty="0" err="1"/>
              <a:t>korleis</a:t>
            </a:r>
            <a:r>
              <a:rPr lang="nb-NO" dirty="0"/>
              <a:t> tyngdekrafta kunne </a:t>
            </a:r>
            <a:r>
              <a:rPr lang="nb-NO" dirty="0" err="1"/>
              <a:t>bereknast</a:t>
            </a:r>
            <a:r>
              <a:rPr lang="nb-NO" dirty="0"/>
              <a:t> matematisk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17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Viktige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tenkjarar</a:t>
            </a:r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i perioden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dirty="0"/>
              <a:t>Voltaire (</a:t>
            </a:r>
            <a:r>
              <a:rPr lang="nb-NO" sz="2800" dirty="0" smtClean="0"/>
              <a:t>1694–1778</a:t>
            </a:r>
            <a:r>
              <a:rPr lang="nb-NO" sz="2800" dirty="0"/>
              <a:t>)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 err="1"/>
              <a:t>forfattar</a:t>
            </a:r>
            <a:r>
              <a:rPr lang="nb-NO" sz="2600" dirty="0"/>
              <a:t> og filosof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 err="1"/>
              <a:t>ynskjer</a:t>
            </a:r>
            <a:r>
              <a:rPr lang="nb-NO" sz="2600" dirty="0"/>
              <a:t> å </a:t>
            </a:r>
            <a:r>
              <a:rPr lang="nb-NO" sz="2600" dirty="0" err="1"/>
              <a:t>forbetre</a:t>
            </a:r>
            <a:r>
              <a:rPr lang="nb-NO" sz="2600" dirty="0"/>
              <a:t> samfunnet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 err="1"/>
              <a:t>Forkjempar</a:t>
            </a:r>
            <a:r>
              <a:rPr lang="nb-NO" sz="2600" dirty="0"/>
              <a:t> for naturretten, eller </a:t>
            </a:r>
            <a:r>
              <a:rPr lang="nb-NO" sz="2600" dirty="0" err="1"/>
              <a:t>menneskerettane</a:t>
            </a:r>
            <a:endParaRPr lang="nb-NO" sz="2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dirty="0"/>
              <a:t>Jean-</a:t>
            </a:r>
            <a:r>
              <a:rPr lang="nb-NO" sz="2800" dirty="0" err="1"/>
              <a:t>Jaques</a:t>
            </a:r>
            <a:r>
              <a:rPr lang="nb-NO" sz="2800" dirty="0"/>
              <a:t> Rousseau (</a:t>
            </a:r>
            <a:r>
              <a:rPr lang="nb-NO" sz="2800" dirty="0" smtClean="0"/>
              <a:t>1712–1778</a:t>
            </a:r>
            <a:r>
              <a:rPr lang="nb-NO" sz="2800" dirty="0"/>
              <a:t>)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/>
              <a:t>Også </a:t>
            </a:r>
            <a:r>
              <a:rPr lang="nb-NO" sz="2600" dirty="0" err="1"/>
              <a:t>forkjempar</a:t>
            </a:r>
            <a:r>
              <a:rPr lang="nb-NO" sz="2600" dirty="0"/>
              <a:t> for naturretten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/>
              <a:t>Formulerte folkesuverenitetsprinsippet, altså at makta i samfunnet må ha grunnlag i folkemeininga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 err="1"/>
              <a:t>Peikar</a:t>
            </a:r>
            <a:r>
              <a:rPr lang="nb-NO" sz="2600" dirty="0"/>
              <a:t> fram mot Den franske revolusjonen i 1789</a:t>
            </a:r>
          </a:p>
          <a:p>
            <a:pPr marL="457200" lvl="1" indent="0">
              <a:buNone/>
            </a:pPr>
            <a:endParaRPr lang="nb-NO" dirty="0" smtClean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337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Klassisismen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Stilideal </a:t>
            </a:r>
            <a:r>
              <a:rPr lang="nb-NO" sz="2600" dirty="0" err="1"/>
              <a:t>innan</a:t>
            </a:r>
            <a:r>
              <a:rPr lang="nb-NO" sz="2600" dirty="0"/>
              <a:t> arkitektur, litteratur og </a:t>
            </a:r>
            <a:r>
              <a:rPr lang="nb-NO" sz="2600" dirty="0" err="1"/>
              <a:t>biletkunst</a:t>
            </a:r>
            <a:r>
              <a:rPr lang="nb-NO" sz="2600" dirty="0"/>
              <a:t>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Opphav i Frankrike etter 1650, viktige </a:t>
            </a:r>
            <a:r>
              <a:rPr lang="nb-NO" sz="2600" dirty="0" err="1"/>
              <a:t>diktarar</a:t>
            </a:r>
            <a:r>
              <a:rPr lang="nb-NO" sz="2600" dirty="0"/>
              <a:t> er </a:t>
            </a:r>
            <a:r>
              <a:rPr lang="nb-NO" sz="2600" dirty="0" err="1"/>
              <a:t>Racine</a:t>
            </a:r>
            <a:r>
              <a:rPr lang="nb-NO" sz="2600" dirty="0"/>
              <a:t>, </a:t>
            </a:r>
            <a:r>
              <a:rPr lang="nb-NO" sz="2600" dirty="0" err="1"/>
              <a:t>Corneille</a:t>
            </a:r>
            <a:r>
              <a:rPr lang="nb-NO" sz="2600" dirty="0"/>
              <a:t> og Molière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Idealet er litteraturen </a:t>
            </a:r>
            <a:r>
              <a:rPr lang="nb-NO" sz="2600" dirty="0" err="1"/>
              <a:t>frå</a:t>
            </a:r>
            <a:r>
              <a:rPr lang="nb-NO" sz="2600" dirty="0"/>
              <a:t> antikken: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Greske </a:t>
            </a:r>
            <a:r>
              <a:rPr lang="nb-NO" sz="2400" dirty="0" err="1"/>
              <a:t>forfattarar</a:t>
            </a:r>
            <a:r>
              <a:rPr lang="nb-NO" sz="2400" dirty="0"/>
              <a:t>: Sofokles, Euripides, Aristofanes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Romerske </a:t>
            </a:r>
            <a:r>
              <a:rPr lang="nb-NO" sz="2400" dirty="0" err="1"/>
              <a:t>forfattarar</a:t>
            </a:r>
            <a:r>
              <a:rPr lang="nb-NO" sz="2400" dirty="0"/>
              <a:t>: Vergil, </a:t>
            </a:r>
            <a:r>
              <a:rPr lang="nb-NO" sz="2400" dirty="0" err="1"/>
              <a:t>Horace</a:t>
            </a:r>
            <a:r>
              <a:rPr lang="nb-NO" sz="2400" dirty="0"/>
              <a:t>, Juvenal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5589</TotalTime>
  <Words>967</Words>
  <Application>Microsoft Office PowerPoint</Application>
  <PresentationFormat>Skjermfremvisning (4:3)</PresentationFormat>
  <Paragraphs>119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21</vt:i4>
      </vt:variant>
    </vt:vector>
  </HeadingPairs>
  <TitlesOfParts>
    <vt:vector size="26" baseType="lpstr">
      <vt:lpstr>Arial</vt:lpstr>
      <vt:lpstr>Calibri</vt:lpstr>
      <vt:lpstr>Wingdings</vt:lpstr>
      <vt:lpstr>Office-tema</vt:lpstr>
      <vt:lpstr>Office Theme</vt:lpstr>
      <vt:lpstr>PowerPoint-presentasjon</vt:lpstr>
      <vt:lpstr>1700-talet</vt:lpstr>
      <vt:lpstr>Samanheng</vt:lpstr>
      <vt:lpstr>Fornufta vinn fram </vt:lpstr>
      <vt:lpstr>Fornufta vinn fram?</vt:lpstr>
      <vt:lpstr>Fornuft og vitskap</vt:lpstr>
      <vt:lpstr>Viktige tenkjarar i perioden</vt:lpstr>
      <vt:lpstr>Viktige tenkjarar i perioden</vt:lpstr>
      <vt:lpstr>Klassisismen </vt:lpstr>
      <vt:lpstr>Klassisismen</vt:lpstr>
      <vt:lpstr>Karakterkomedien</vt:lpstr>
      <vt:lpstr>Karakterkomedien</vt:lpstr>
      <vt:lpstr>Holberg – vitskapsmann og diktar</vt:lpstr>
      <vt:lpstr>Erasmus Montanus</vt:lpstr>
      <vt:lpstr>Erasmus Montanus</vt:lpstr>
      <vt:lpstr>Jeppe på Bjerget</vt:lpstr>
      <vt:lpstr>Jeppe på Bjerget</vt:lpstr>
      <vt:lpstr>Niels Klim</vt:lpstr>
      <vt:lpstr>Nils Klim</vt:lpstr>
      <vt:lpstr>Norske selskab</vt:lpstr>
      <vt:lpstr>Carl Michael Bellmann</vt:lpstr>
    </vt:vector>
  </TitlesOfParts>
  <Company>Oppland fylkeskommune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kaga1010</dc:creator>
  <cp:lastModifiedBy>Malgorzata Golinska</cp:lastModifiedBy>
  <cp:revision>44</cp:revision>
  <dcterms:created xsi:type="dcterms:W3CDTF">2014-04-16T08:35:04Z</dcterms:created>
  <dcterms:modified xsi:type="dcterms:W3CDTF">2016-01-22T08:47:42Z</dcterms:modified>
</cp:coreProperties>
</file>